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322" r:id="rId4"/>
    <p:sldId id="323" r:id="rId5"/>
    <p:sldId id="316" r:id="rId6"/>
    <p:sldId id="258" r:id="rId7"/>
    <p:sldId id="259" r:id="rId8"/>
    <p:sldId id="260" r:id="rId9"/>
    <p:sldId id="261" r:id="rId10"/>
    <p:sldId id="262" r:id="rId11"/>
    <p:sldId id="263" r:id="rId12"/>
    <p:sldId id="317" r:id="rId13"/>
    <p:sldId id="264" r:id="rId14"/>
    <p:sldId id="265" r:id="rId15"/>
    <p:sldId id="318" r:id="rId16"/>
    <p:sldId id="266" r:id="rId17"/>
    <p:sldId id="267" r:id="rId18"/>
    <p:sldId id="319" r:id="rId19"/>
    <p:sldId id="285" r:id="rId20"/>
    <p:sldId id="268" r:id="rId21"/>
    <p:sldId id="270" r:id="rId22"/>
    <p:sldId id="315" r:id="rId23"/>
    <p:sldId id="286" r:id="rId24"/>
    <p:sldId id="287" r:id="rId25"/>
    <p:sldId id="274" r:id="rId26"/>
    <p:sldId id="275" r:id="rId27"/>
    <p:sldId id="288" r:id="rId28"/>
    <p:sldId id="276" r:id="rId29"/>
    <p:sldId id="277" r:id="rId30"/>
    <p:sldId id="278" r:id="rId31"/>
    <p:sldId id="272" r:id="rId32"/>
    <p:sldId id="273" r:id="rId33"/>
    <p:sldId id="313" r:id="rId34"/>
    <p:sldId id="279" r:id="rId35"/>
    <p:sldId id="280" r:id="rId36"/>
    <p:sldId id="281" r:id="rId37"/>
    <p:sldId id="282" r:id="rId38"/>
    <p:sldId id="283" r:id="rId39"/>
    <p:sldId id="295" r:id="rId40"/>
    <p:sldId id="308" r:id="rId41"/>
    <p:sldId id="320" r:id="rId42"/>
    <p:sldId id="321" r:id="rId43"/>
    <p:sldId id="289" r:id="rId44"/>
    <p:sldId id="290" r:id="rId45"/>
    <p:sldId id="294" r:id="rId46"/>
    <p:sldId id="291" r:id="rId47"/>
    <p:sldId id="292" r:id="rId48"/>
    <p:sldId id="293" r:id="rId49"/>
    <p:sldId id="311" r:id="rId50"/>
    <p:sldId id="296" r:id="rId51"/>
    <p:sldId id="297" r:id="rId52"/>
    <p:sldId id="298" r:id="rId53"/>
    <p:sldId id="299" r:id="rId54"/>
    <p:sldId id="300" r:id="rId55"/>
    <p:sldId id="301" r:id="rId56"/>
    <p:sldId id="302" r:id="rId57"/>
    <p:sldId id="303" r:id="rId58"/>
    <p:sldId id="304" r:id="rId59"/>
    <p:sldId id="305" r:id="rId60"/>
    <p:sldId id="306" r:id="rId61"/>
    <p:sldId id="307" r:id="rId62"/>
    <p:sldId id="309" r:id="rId63"/>
    <p:sldId id="310" r:id="rId64"/>
    <p:sldId id="324" r:id="rId6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 snapToGrid="0">
      <p:cViewPr varScale="1">
        <p:scale>
          <a:sx n="88" d="100"/>
          <a:sy n="88" d="100"/>
        </p:scale>
        <p:origin x="57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11195" y="2281537"/>
            <a:ext cx="11169611" cy="1427162"/>
          </a:xfrm>
        </p:spPr>
        <p:txBody>
          <a:bodyPr anchor="ctr">
            <a:norm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altLang="ko-KR" dirty="0" smtClean="0"/>
              <a:t>Click to edit Master title style</a:t>
            </a:r>
            <a:endParaRPr lang="ko-KR" alt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11195" y="3881737"/>
            <a:ext cx="11169611" cy="165576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113" y="228600"/>
            <a:ext cx="2497827" cy="290338"/>
          </a:xfrm>
          <a:prstGeom prst="rect">
            <a:avLst/>
          </a:prstGeom>
        </p:spPr>
      </p:pic>
      <p:pic>
        <p:nvPicPr>
          <p:cNvPr id="9" name="Picture 8" descr="Microsoft logo and tagline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black">
          <a:xfrm>
            <a:off x="534709" y="6364651"/>
            <a:ext cx="1595652" cy="26836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678764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312418" y="783773"/>
            <a:ext cx="11567160" cy="429208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>
              <a:buNone/>
              <a:defRPr lang="ko-KR" altLang="en-US" sz="1800" b="0" baseline="0" dirty="0">
                <a:latin typeface="+mn-lt"/>
                <a:ea typeface="+mn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17901462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00143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38"/>
            <a:ext cx="10515600" cy="2862262"/>
          </a:xfrm>
        </p:spPr>
        <p:txBody>
          <a:bodyPr anchor="ctr">
            <a:normAutofit/>
          </a:bodyPr>
          <a:lstStyle>
            <a:lvl1pPr>
              <a:defRPr sz="48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30580464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2420" y="365128"/>
            <a:ext cx="11567160" cy="41864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2420" y="1373127"/>
            <a:ext cx="5699760" cy="48038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9820" y="1373127"/>
            <a:ext cx="5699760" cy="48038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49878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 bwMode="auto">
          <a:xfrm>
            <a:off x="519249" y="1447800"/>
            <a:ext cx="11151916" cy="5181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04" tIns="45703" rIns="91404" bIns="45703" numCol="1" spcCol="0" rtlCol="0" anchor="ctr" anchorCtr="0" compatLnSpc="1">
            <a:prstTxWarp prst="textNoShape">
              <a:avLst/>
            </a:prstTxWarp>
          </a:bodyPr>
          <a:lstStyle/>
          <a:p>
            <a:pPr algn="ctr" defTabSz="913788" fontAlgn="base">
              <a:spcBef>
                <a:spcPct val="0"/>
              </a:spcBef>
              <a:spcAft>
                <a:spcPct val="0"/>
              </a:spcAft>
            </a:pPr>
            <a:endParaRPr lang="en-US" sz="22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00" baseline="0" dirty="0">
                <a:ln w="3175">
                  <a:noFill/>
                </a:ln>
                <a:gradFill flip="none" rotWithShape="1">
                  <a:gsLst>
                    <a:gs pos="0">
                      <a:srgbClr val="595959"/>
                    </a:gs>
                    <a:gs pos="86000">
                      <a:srgbClr val="595959"/>
                    </a:gs>
                  </a:gsLst>
                  <a:lin ang="5400000" scaled="0"/>
                  <a:tileRect/>
                </a:gradFill>
                <a:effectLst/>
                <a:latin typeface="Segoe UI Light" pitchFamily="34" charset="0"/>
                <a:ea typeface="+mn-ea"/>
                <a:cs typeface="Arial" charset="0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474710" y="3417661"/>
            <a:ext cx="6947121" cy="1241878"/>
          </a:xfrm>
        </p:spPr>
        <p:txBody>
          <a:bodyPr lIns="182880" tIns="182880" anchor="ctr" anchorCtr="0"/>
          <a:lstStyle>
            <a:lvl1pPr marL="574675" indent="-571500">
              <a:spcAft>
                <a:spcPts val="1200"/>
              </a:spcAft>
              <a:buNone/>
              <a:defRPr lang="en-US" sz="4400" kern="1200" spc="-100" baseline="0" dirty="0" smtClean="0">
                <a:gradFill>
                  <a:gsLst>
                    <a:gs pos="0">
                      <a:srgbClr val="595959"/>
                    </a:gs>
                    <a:gs pos="86000">
                      <a:srgbClr val="595959"/>
                    </a:gs>
                  </a:gsLst>
                  <a:lin ang="5400000" scaled="0"/>
                </a:gradFill>
                <a:latin typeface="Segoe UI Light" pitchFamily="34" charset="0"/>
                <a:ea typeface="+mn-ea"/>
                <a:cs typeface="+mn-cs"/>
              </a:defRPr>
            </a:lvl1pPr>
            <a:lvl2pPr marL="346075" indent="-342900">
              <a:buFont typeface="Arial" pitchFamily="34" charset="0"/>
              <a:buNone/>
              <a:defRPr lang="en-US" sz="2400" kern="1200" spc="-50" baseline="0" dirty="0">
                <a:gradFill>
                  <a:gsLst>
                    <a:gs pos="0">
                      <a:srgbClr val="595959"/>
                    </a:gs>
                    <a:gs pos="86000">
                      <a:srgbClr val="595959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</a:lstStyle>
          <a:p>
            <a:pPr marL="3175" lvl="0" indent="0" algn="l" defTabSz="91436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SzPct val="80000"/>
            </a:pPr>
            <a:r>
              <a:rPr lang="ko-KR" altLang="en-US" smtClean="0"/>
              <a:t>마스터 텍스트 스타일을 편집합니다</a:t>
            </a:r>
          </a:p>
          <a:p>
            <a:pPr marL="3175" lvl="1" indent="0" algn="l" defTabSz="91436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SzPct val="80000"/>
            </a:pPr>
            <a:r>
              <a:rPr lang="ko-KR" altLang="en-US" smtClean="0"/>
              <a:t>둘째 수준</a:t>
            </a:r>
          </a:p>
        </p:txBody>
      </p:sp>
      <p:sp>
        <p:nvSpPr>
          <p:cNvPr id="18" name="Freeform 105"/>
          <p:cNvSpPr>
            <a:spLocks/>
          </p:cNvSpPr>
          <p:nvPr/>
        </p:nvSpPr>
        <p:spPr bwMode="black">
          <a:xfrm>
            <a:off x="1200485" y="2133600"/>
            <a:ext cx="1865547" cy="3810000"/>
          </a:xfrm>
          <a:custGeom>
            <a:avLst/>
            <a:gdLst>
              <a:gd name="T0" fmla="*/ 38 w 42"/>
              <a:gd name="T1" fmla="*/ 23 h 86"/>
              <a:gd name="T2" fmla="*/ 35 w 42"/>
              <a:gd name="T3" fmla="*/ 27 h 86"/>
              <a:gd name="T4" fmla="*/ 35 w 42"/>
              <a:gd name="T5" fmla="*/ 65 h 86"/>
              <a:gd name="T6" fmla="*/ 21 w 42"/>
              <a:gd name="T7" fmla="*/ 79 h 86"/>
              <a:gd name="T8" fmla="*/ 7 w 42"/>
              <a:gd name="T9" fmla="*/ 65 h 86"/>
              <a:gd name="T10" fmla="*/ 7 w 42"/>
              <a:gd name="T11" fmla="*/ 16 h 86"/>
              <a:gd name="T12" fmla="*/ 16 w 42"/>
              <a:gd name="T13" fmla="*/ 7 h 86"/>
              <a:gd name="T14" fmla="*/ 25 w 42"/>
              <a:gd name="T15" fmla="*/ 16 h 86"/>
              <a:gd name="T16" fmla="*/ 25 w 42"/>
              <a:gd name="T17" fmla="*/ 16 h 86"/>
              <a:gd name="T18" fmla="*/ 25 w 42"/>
              <a:gd name="T19" fmla="*/ 54 h 86"/>
              <a:gd name="T20" fmla="*/ 22 w 42"/>
              <a:gd name="T21" fmla="*/ 58 h 86"/>
              <a:gd name="T22" fmla="*/ 18 w 42"/>
              <a:gd name="T23" fmla="*/ 54 h 86"/>
              <a:gd name="T24" fmla="*/ 18 w 42"/>
              <a:gd name="T25" fmla="*/ 25 h 86"/>
              <a:gd name="T26" fmla="*/ 14 w 42"/>
              <a:gd name="T27" fmla="*/ 22 h 86"/>
              <a:gd name="T28" fmla="*/ 11 w 42"/>
              <a:gd name="T29" fmla="*/ 25 h 86"/>
              <a:gd name="T30" fmla="*/ 11 w 42"/>
              <a:gd name="T31" fmla="*/ 54 h 86"/>
              <a:gd name="T32" fmla="*/ 22 w 42"/>
              <a:gd name="T33" fmla="*/ 65 h 86"/>
              <a:gd name="T34" fmla="*/ 32 w 42"/>
              <a:gd name="T35" fmla="*/ 54 h 86"/>
              <a:gd name="T36" fmla="*/ 32 w 42"/>
              <a:gd name="T37" fmla="*/ 16 h 86"/>
              <a:gd name="T38" fmla="*/ 32 w 42"/>
              <a:gd name="T39" fmla="*/ 16 h 86"/>
              <a:gd name="T40" fmla="*/ 16 w 42"/>
              <a:gd name="T41" fmla="*/ 0 h 86"/>
              <a:gd name="T42" fmla="*/ 0 w 42"/>
              <a:gd name="T43" fmla="*/ 16 h 86"/>
              <a:gd name="T44" fmla="*/ 0 w 42"/>
              <a:gd name="T45" fmla="*/ 65 h 86"/>
              <a:gd name="T46" fmla="*/ 21 w 42"/>
              <a:gd name="T47" fmla="*/ 86 h 86"/>
              <a:gd name="T48" fmla="*/ 42 w 42"/>
              <a:gd name="T49" fmla="*/ 65 h 86"/>
              <a:gd name="T50" fmla="*/ 42 w 42"/>
              <a:gd name="T51" fmla="*/ 65 h 86"/>
              <a:gd name="T52" fmla="*/ 42 w 42"/>
              <a:gd name="T53" fmla="*/ 27 h 86"/>
              <a:gd name="T54" fmla="*/ 38 w 42"/>
              <a:gd name="T55" fmla="*/ 23 h 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2" h="86">
                <a:moveTo>
                  <a:pt x="38" y="23"/>
                </a:moveTo>
                <a:cubicBezTo>
                  <a:pt x="36" y="23"/>
                  <a:pt x="35" y="25"/>
                  <a:pt x="35" y="27"/>
                </a:cubicBezTo>
                <a:cubicBezTo>
                  <a:pt x="35" y="65"/>
                  <a:pt x="35" y="65"/>
                  <a:pt x="35" y="65"/>
                </a:cubicBezTo>
                <a:cubicBezTo>
                  <a:pt x="35" y="73"/>
                  <a:pt x="29" y="79"/>
                  <a:pt x="21" y="79"/>
                </a:cubicBezTo>
                <a:cubicBezTo>
                  <a:pt x="13" y="79"/>
                  <a:pt x="7" y="73"/>
                  <a:pt x="7" y="65"/>
                </a:cubicBezTo>
                <a:cubicBezTo>
                  <a:pt x="7" y="16"/>
                  <a:pt x="7" y="16"/>
                  <a:pt x="7" y="16"/>
                </a:cubicBezTo>
                <a:cubicBezTo>
                  <a:pt x="7" y="11"/>
                  <a:pt x="11" y="7"/>
                  <a:pt x="16" y="7"/>
                </a:cubicBezTo>
                <a:cubicBezTo>
                  <a:pt x="21" y="7"/>
                  <a:pt x="25" y="11"/>
                  <a:pt x="25" y="16"/>
                </a:cubicBezTo>
                <a:cubicBezTo>
                  <a:pt x="25" y="16"/>
                  <a:pt x="25" y="16"/>
                  <a:pt x="25" y="16"/>
                </a:cubicBezTo>
                <a:cubicBezTo>
                  <a:pt x="25" y="54"/>
                  <a:pt x="25" y="54"/>
                  <a:pt x="25" y="54"/>
                </a:cubicBezTo>
                <a:cubicBezTo>
                  <a:pt x="25" y="56"/>
                  <a:pt x="23" y="58"/>
                  <a:pt x="22" y="58"/>
                </a:cubicBezTo>
                <a:cubicBezTo>
                  <a:pt x="20" y="58"/>
                  <a:pt x="18" y="56"/>
                  <a:pt x="18" y="54"/>
                </a:cubicBezTo>
                <a:cubicBezTo>
                  <a:pt x="18" y="25"/>
                  <a:pt x="18" y="25"/>
                  <a:pt x="18" y="25"/>
                </a:cubicBezTo>
                <a:cubicBezTo>
                  <a:pt x="18" y="23"/>
                  <a:pt x="16" y="22"/>
                  <a:pt x="14" y="22"/>
                </a:cubicBezTo>
                <a:cubicBezTo>
                  <a:pt x="12" y="22"/>
                  <a:pt x="11" y="23"/>
                  <a:pt x="11" y="25"/>
                </a:cubicBezTo>
                <a:cubicBezTo>
                  <a:pt x="11" y="54"/>
                  <a:pt x="11" y="54"/>
                  <a:pt x="11" y="54"/>
                </a:cubicBezTo>
                <a:cubicBezTo>
                  <a:pt x="11" y="60"/>
                  <a:pt x="16" y="65"/>
                  <a:pt x="22" y="65"/>
                </a:cubicBezTo>
                <a:cubicBezTo>
                  <a:pt x="27" y="65"/>
                  <a:pt x="32" y="60"/>
                  <a:pt x="32" y="54"/>
                </a:cubicBezTo>
                <a:cubicBezTo>
                  <a:pt x="32" y="16"/>
                  <a:pt x="32" y="16"/>
                  <a:pt x="32" y="16"/>
                </a:cubicBezTo>
                <a:cubicBezTo>
                  <a:pt x="32" y="16"/>
                  <a:pt x="32" y="16"/>
                  <a:pt x="32" y="16"/>
                </a:cubicBezTo>
                <a:cubicBezTo>
                  <a:pt x="32" y="7"/>
                  <a:pt x="25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65"/>
                  <a:pt x="0" y="65"/>
                  <a:pt x="0" y="65"/>
                </a:cubicBezTo>
                <a:cubicBezTo>
                  <a:pt x="0" y="77"/>
                  <a:pt x="10" y="86"/>
                  <a:pt x="21" y="86"/>
                </a:cubicBezTo>
                <a:cubicBezTo>
                  <a:pt x="33" y="86"/>
                  <a:pt x="42" y="77"/>
                  <a:pt x="42" y="65"/>
                </a:cubicBezTo>
                <a:cubicBezTo>
                  <a:pt x="42" y="65"/>
                  <a:pt x="42" y="65"/>
                  <a:pt x="42" y="65"/>
                </a:cubicBezTo>
                <a:cubicBezTo>
                  <a:pt x="42" y="27"/>
                  <a:pt x="42" y="27"/>
                  <a:pt x="42" y="27"/>
                </a:cubicBezTo>
                <a:cubicBezTo>
                  <a:pt x="42" y="25"/>
                  <a:pt x="40" y="23"/>
                  <a:pt x="38" y="23"/>
                </a:cubicBezTo>
              </a:path>
            </a:pathLst>
          </a:custGeom>
          <a:solidFill>
            <a:schemeClr val="accent2"/>
          </a:solidFill>
          <a:ln>
            <a:noFill/>
          </a:ln>
          <a:extLst/>
        </p:spPr>
        <p:txBody>
          <a:bodyPr vert="horz" wrap="square" lIns="82305" tIns="41153" rIns="82305" bIns="41153" numCol="1" anchor="t" anchorCtr="0" compatLnSpc="1">
            <a:prstTxWarp prst="textNoShape">
              <a:avLst/>
            </a:prstTxWarp>
          </a:bodyPr>
          <a:lstStyle/>
          <a:p>
            <a:pPr lvl="0" defTabSz="1218987"/>
            <a:endParaRPr lang="en-US" sz="1600" dirty="0">
              <a:solidFill>
                <a:srgbClr val="29292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7650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Demo, Video etc. &quot;special&quot; slides">
    <p:bg>
      <p:bgPr>
        <a:solidFill>
          <a:schemeClr val="accent1">
            <a:alpha val="9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47948" y="1447800"/>
            <a:ext cx="5089723" cy="1523494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defRPr sz="4800" baseline="0">
                <a:solidFill>
                  <a:schemeClr val="bg1">
                    <a:alpha val="98000"/>
                  </a:schemeClr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47947" y="5630475"/>
            <a:ext cx="5089724" cy="461665"/>
          </a:xfrm>
        </p:spPr>
        <p:txBody>
          <a:bodyPr>
            <a:noAutofit/>
          </a:bodyPr>
          <a:lstStyle>
            <a:lvl1pPr marL="0" indent="0" algn="l" defTabSz="914363" rtl="0" eaLnBrk="1" latinLnBrk="0" hangingPunct="1">
              <a:lnSpc>
                <a:spcPct val="90000"/>
              </a:lnSpc>
              <a:spcBef>
                <a:spcPts val="0"/>
              </a:spcBef>
              <a:buSzPct val="80000"/>
              <a:buFont typeface="Arial" pitchFamily="34" charset="0"/>
              <a:buNone/>
              <a:defRPr lang="en-US" sz="2400" kern="1200" dirty="0">
                <a:solidFill>
                  <a:schemeClr val="bg1">
                    <a:alpha val="99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957759" y="4160520"/>
            <a:ext cx="10738567" cy="1274538"/>
          </a:xfrm>
        </p:spPr>
        <p:txBody>
          <a:bodyPr anchor="t" anchorCtr="0">
            <a:noAutofit/>
            <a:scene3d>
              <a:camera prst="orthographicFront"/>
              <a:lightRig rig="flat" dir="t"/>
            </a:scene3d>
            <a:sp3d>
              <a:contourClr>
                <a:schemeClr val="bg2"/>
              </a:contourClr>
            </a:sp3d>
          </a:bodyPr>
          <a:lstStyle>
            <a:lvl1pPr marL="0" indent="0" algn="l">
              <a:buFont typeface="Arial" pitchFamily="34" charset="0"/>
              <a:buNone/>
              <a:defRPr kumimoji="0" lang="en-US" sz="6600" b="0" i="0" u="none" strike="noStrike" kern="1200" cap="none" spc="-642" normalizeH="0" baseline="0" noProof="0" dirty="0" smtClean="0">
                <a:ln w="11430"/>
                <a:solidFill>
                  <a:schemeClr val="accent1">
                    <a:lumMod val="40000"/>
                    <a:lumOff val="60000"/>
                    <a:alpha val="99000"/>
                  </a:schemeClr>
                </a:solidFill>
                <a:effectLst/>
                <a:uLnTx/>
                <a:uFillTx/>
                <a:latin typeface="Segoe UI Light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click to…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7715395" y="2136047"/>
            <a:ext cx="3500039" cy="2114058"/>
            <a:chOff x="1411369" y="3975421"/>
            <a:chExt cx="1714604" cy="1035908"/>
          </a:xfrm>
        </p:grpSpPr>
        <p:sp>
          <p:nvSpPr>
            <p:cNvPr id="12" name="Freeform 6"/>
            <p:cNvSpPr>
              <a:spLocks/>
            </p:cNvSpPr>
            <p:nvPr userDrawn="1"/>
          </p:nvSpPr>
          <p:spPr bwMode="auto">
            <a:xfrm>
              <a:off x="1900471" y="3975421"/>
              <a:ext cx="1225502" cy="656717"/>
            </a:xfrm>
            <a:custGeom>
              <a:avLst/>
              <a:gdLst>
                <a:gd name="T0" fmla="*/ 138 w 189"/>
                <a:gd name="T1" fmla="*/ 0 h 101"/>
                <a:gd name="T2" fmla="*/ 94 w 189"/>
                <a:gd name="T3" fmla="*/ 26 h 101"/>
                <a:gd name="T4" fmla="*/ 75 w 189"/>
                <a:gd name="T5" fmla="*/ 21 h 101"/>
                <a:gd name="T6" fmla="*/ 40 w 189"/>
                <a:gd name="T7" fmla="*/ 42 h 101"/>
                <a:gd name="T8" fmla="*/ 29 w 189"/>
                <a:gd name="T9" fmla="*/ 40 h 101"/>
                <a:gd name="T10" fmla="*/ 0 w 189"/>
                <a:gd name="T11" fmla="*/ 64 h 101"/>
                <a:gd name="T12" fmla="*/ 11 w 189"/>
                <a:gd name="T13" fmla="*/ 62 h 101"/>
                <a:gd name="T14" fmla="*/ 30 w 189"/>
                <a:gd name="T15" fmla="*/ 66 h 101"/>
                <a:gd name="T16" fmla="*/ 82 w 189"/>
                <a:gd name="T17" fmla="*/ 39 h 101"/>
                <a:gd name="T18" fmla="*/ 145 w 189"/>
                <a:gd name="T19" fmla="*/ 101 h 101"/>
                <a:gd name="T20" fmla="*/ 189 w 189"/>
                <a:gd name="T21" fmla="*/ 51 h 101"/>
                <a:gd name="T22" fmla="*/ 138 w 189"/>
                <a:gd name="T2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89" h="101">
                  <a:moveTo>
                    <a:pt x="138" y="0"/>
                  </a:moveTo>
                  <a:cubicBezTo>
                    <a:pt x="119" y="0"/>
                    <a:pt x="103" y="10"/>
                    <a:pt x="94" y="26"/>
                  </a:cubicBezTo>
                  <a:cubicBezTo>
                    <a:pt x="89" y="23"/>
                    <a:pt x="82" y="21"/>
                    <a:pt x="75" y="21"/>
                  </a:cubicBezTo>
                  <a:cubicBezTo>
                    <a:pt x="60" y="21"/>
                    <a:pt x="46" y="30"/>
                    <a:pt x="40" y="42"/>
                  </a:cubicBezTo>
                  <a:cubicBezTo>
                    <a:pt x="36" y="41"/>
                    <a:pt x="33" y="40"/>
                    <a:pt x="29" y="40"/>
                  </a:cubicBezTo>
                  <a:cubicBezTo>
                    <a:pt x="15" y="40"/>
                    <a:pt x="3" y="50"/>
                    <a:pt x="0" y="64"/>
                  </a:cubicBezTo>
                  <a:cubicBezTo>
                    <a:pt x="3" y="63"/>
                    <a:pt x="7" y="62"/>
                    <a:pt x="11" y="62"/>
                  </a:cubicBezTo>
                  <a:cubicBezTo>
                    <a:pt x="17" y="62"/>
                    <a:pt x="24" y="64"/>
                    <a:pt x="30" y="66"/>
                  </a:cubicBezTo>
                  <a:cubicBezTo>
                    <a:pt x="42" y="49"/>
                    <a:pt x="61" y="39"/>
                    <a:pt x="82" y="39"/>
                  </a:cubicBezTo>
                  <a:cubicBezTo>
                    <a:pt x="117" y="39"/>
                    <a:pt x="145" y="67"/>
                    <a:pt x="145" y="101"/>
                  </a:cubicBezTo>
                  <a:cubicBezTo>
                    <a:pt x="170" y="98"/>
                    <a:pt x="189" y="77"/>
                    <a:pt x="189" y="51"/>
                  </a:cubicBezTo>
                  <a:cubicBezTo>
                    <a:pt x="189" y="22"/>
                    <a:pt x="167" y="0"/>
                    <a:pt x="13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15" name="Freeform 7"/>
            <p:cNvSpPr>
              <a:spLocks/>
            </p:cNvSpPr>
            <p:nvPr userDrawn="1"/>
          </p:nvSpPr>
          <p:spPr bwMode="auto">
            <a:xfrm>
              <a:off x="1411369" y="4269433"/>
              <a:ext cx="1390368" cy="741896"/>
            </a:xfrm>
            <a:custGeom>
              <a:avLst/>
              <a:gdLst>
                <a:gd name="T0" fmla="*/ 157 w 214"/>
                <a:gd name="T1" fmla="*/ 0 h 114"/>
                <a:gd name="T2" fmla="*/ 107 w 214"/>
                <a:gd name="T3" fmla="*/ 29 h 114"/>
                <a:gd name="T4" fmla="*/ 86 w 214"/>
                <a:gd name="T5" fmla="*/ 23 h 114"/>
                <a:gd name="T6" fmla="*/ 46 w 214"/>
                <a:gd name="T7" fmla="*/ 48 h 114"/>
                <a:gd name="T8" fmla="*/ 34 w 214"/>
                <a:gd name="T9" fmla="*/ 45 h 114"/>
                <a:gd name="T10" fmla="*/ 0 w 214"/>
                <a:gd name="T11" fmla="*/ 80 h 114"/>
                <a:gd name="T12" fmla="*/ 34 w 214"/>
                <a:gd name="T13" fmla="*/ 114 h 114"/>
                <a:gd name="T14" fmla="*/ 86 w 214"/>
                <a:gd name="T15" fmla="*/ 114 h 114"/>
                <a:gd name="T16" fmla="*/ 157 w 214"/>
                <a:gd name="T17" fmla="*/ 114 h 114"/>
                <a:gd name="T18" fmla="*/ 214 w 214"/>
                <a:gd name="T19" fmla="*/ 57 h 114"/>
                <a:gd name="T20" fmla="*/ 157 w 214"/>
                <a:gd name="T21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4" h="114">
                  <a:moveTo>
                    <a:pt x="157" y="0"/>
                  </a:moveTo>
                  <a:cubicBezTo>
                    <a:pt x="136" y="0"/>
                    <a:pt x="117" y="11"/>
                    <a:pt x="107" y="29"/>
                  </a:cubicBezTo>
                  <a:cubicBezTo>
                    <a:pt x="101" y="25"/>
                    <a:pt x="94" y="23"/>
                    <a:pt x="86" y="23"/>
                  </a:cubicBezTo>
                  <a:cubicBezTo>
                    <a:pt x="69" y="23"/>
                    <a:pt x="54" y="33"/>
                    <a:pt x="46" y="48"/>
                  </a:cubicBezTo>
                  <a:cubicBezTo>
                    <a:pt x="42" y="46"/>
                    <a:pt x="38" y="45"/>
                    <a:pt x="34" y="45"/>
                  </a:cubicBezTo>
                  <a:cubicBezTo>
                    <a:pt x="15" y="45"/>
                    <a:pt x="0" y="61"/>
                    <a:pt x="0" y="80"/>
                  </a:cubicBezTo>
                  <a:cubicBezTo>
                    <a:pt x="0" y="99"/>
                    <a:pt x="15" y="114"/>
                    <a:pt x="34" y="114"/>
                  </a:cubicBezTo>
                  <a:cubicBezTo>
                    <a:pt x="86" y="114"/>
                    <a:pt x="86" y="114"/>
                    <a:pt x="86" y="114"/>
                  </a:cubicBezTo>
                  <a:cubicBezTo>
                    <a:pt x="157" y="114"/>
                    <a:pt x="157" y="114"/>
                    <a:pt x="157" y="114"/>
                  </a:cubicBezTo>
                  <a:cubicBezTo>
                    <a:pt x="189" y="114"/>
                    <a:pt x="214" y="89"/>
                    <a:pt x="214" y="57"/>
                  </a:cubicBezTo>
                  <a:cubicBezTo>
                    <a:pt x="214" y="25"/>
                    <a:pt x="189" y="0"/>
                    <a:pt x="15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</p:grpSp>
    </p:spTree>
    <p:extLst>
      <p:ext uri="{BB962C8B-B14F-4D97-AF65-F5344CB8AC3E}">
        <p14:creationId xmlns:p14="http://schemas.microsoft.com/office/powerpoint/2010/main" val="336099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randin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4322299" y="3140274"/>
            <a:ext cx="3547400" cy="577452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 Box 3"/>
          <p:cNvSpPr txBox="1">
            <a:spLocks noChangeArrowheads="1"/>
          </p:cNvSpPr>
          <p:nvPr/>
        </p:nvSpPr>
        <p:spPr bwMode="blackWhite">
          <a:xfrm>
            <a:off x="508001" y="6083573"/>
            <a:ext cx="11176000" cy="41548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25" tIns="45713" rIns="91425" bIns="45713" numCol="1" anchor="t" anchorCtr="0" compatLnSpc="1">
            <a:prstTxWarp prst="textNoShape">
              <a:avLst/>
            </a:prstTxWarp>
            <a:spAutoFit/>
          </a:bodyPr>
          <a:lstStyle/>
          <a:p>
            <a:pPr algn="ctr" defTabSz="914099" eaLnBrk="0" hangingPunct="0"/>
            <a:r>
              <a:rPr lang="en-US" sz="700" dirty="0">
                <a:solidFill>
                  <a:schemeClr val="bg1">
                    <a:alpha val="99000"/>
                  </a:schemeClr>
                </a:solidFill>
                <a:latin typeface="Segoe UI" pitchFamily="34" charset="0"/>
                <a:cs typeface="Arial" charset="0"/>
              </a:rPr>
              <a:t>© </a:t>
            </a:r>
            <a:r>
              <a:rPr lang="en-US" sz="700" dirty="0" smtClean="0">
                <a:solidFill>
                  <a:schemeClr val="bg1">
                    <a:alpha val="99000"/>
                  </a:schemeClr>
                </a:solidFill>
                <a:latin typeface="Segoe UI" pitchFamily="34" charset="0"/>
                <a:cs typeface="Arial" charset="0"/>
              </a:rPr>
              <a:t>2011 Microsoft </a:t>
            </a:r>
            <a:r>
              <a:rPr lang="en-US" sz="700" dirty="0">
                <a:solidFill>
                  <a:schemeClr val="bg1">
                    <a:alpha val="99000"/>
                  </a:schemeClr>
                </a:solidFill>
                <a:latin typeface="Segoe UI" pitchFamily="34" charset="0"/>
                <a:cs typeface="Arial" charset="0"/>
              </a:rPr>
              <a:t>Corporation. All rights reserved. Microsoft, Windows, Windows Vista and other product names are or may be registered trademarks and/or trademarks in the U.S. and/or other countries.</a:t>
            </a:r>
          </a:p>
          <a:p>
            <a:pPr algn="ctr" defTabSz="914099" eaLnBrk="0" hangingPunct="0"/>
            <a:r>
              <a:rPr lang="en-US" sz="700" dirty="0">
                <a:solidFill>
                  <a:schemeClr val="bg1">
                    <a:alpha val="99000"/>
                  </a:schemeClr>
                </a:solidFill>
                <a:latin typeface="Segoe UI" pitchFamily="34" charset="0"/>
                <a:cs typeface="Arial" charset="0"/>
              </a:rPr>
              <a:t>The information herein is for informational purposes only and represents the current view of Microsoft Corporation as of the date of this presentation</a:t>
            </a:r>
            <a:r>
              <a:rPr lang="en-US" sz="700" dirty="0" smtClean="0">
                <a:solidFill>
                  <a:schemeClr val="bg1">
                    <a:alpha val="99000"/>
                  </a:schemeClr>
                </a:solidFill>
                <a:latin typeface="Segoe UI" pitchFamily="34" charset="0"/>
                <a:cs typeface="Arial" charset="0"/>
              </a:rPr>
              <a:t>. Because </a:t>
            </a:r>
            <a:r>
              <a:rPr lang="en-US" sz="700" dirty="0">
                <a:solidFill>
                  <a:schemeClr val="bg1">
                    <a:alpha val="99000"/>
                  </a:schemeClr>
                </a:solidFill>
                <a:latin typeface="Segoe UI" pitchFamily="34" charset="0"/>
                <a:cs typeface="Arial" charset="0"/>
              </a:rPr>
              <a:t>Microsoft must respond to changing market conditions, it should not be interpreted to be a commitment on the part of Microsoft, and Microsoft cannot guarantee the accuracy of any information provided after the date of this presentation</a:t>
            </a:r>
            <a:r>
              <a:rPr lang="en-US" sz="700" dirty="0" smtClean="0">
                <a:solidFill>
                  <a:schemeClr val="bg1">
                    <a:alpha val="99000"/>
                  </a:schemeClr>
                </a:solidFill>
                <a:latin typeface="Segoe UI" pitchFamily="34" charset="0"/>
                <a:cs typeface="Arial" charset="0"/>
              </a:rPr>
              <a:t>. MICROSOFT </a:t>
            </a:r>
            <a:r>
              <a:rPr lang="en-US" sz="700" dirty="0">
                <a:solidFill>
                  <a:schemeClr val="bg1">
                    <a:alpha val="99000"/>
                  </a:schemeClr>
                </a:solidFill>
                <a:latin typeface="Segoe UI" pitchFamily="34" charset="0"/>
                <a:cs typeface="Arial" charset="0"/>
              </a:rPr>
              <a:t>MAKES NO WARRANTIES, EXPRESS, IMPLIED OR STATUTORY, AS TO THE INFORMATION IN THIS PRESENTATION.</a:t>
            </a:r>
          </a:p>
        </p:txBody>
      </p:sp>
    </p:spTree>
    <p:extLst>
      <p:ext uri="{BB962C8B-B14F-4D97-AF65-F5344CB8AC3E}">
        <p14:creationId xmlns:p14="http://schemas.microsoft.com/office/powerpoint/2010/main" val="2461484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791D943-C892-401D-A58D-910F60F60420}" type="datetimeFigureOut">
              <a:rPr lang="ko-KR" altLang="en-US" smtClean="0"/>
              <a:t>2013-05-06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5818CBC-BACA-4140-A1C7-79B79820DFD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282546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12420" y="365128"/>
            <a:ext cx="11567160" cy="4186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2420" y="1212981"/>
            <a:ext cx="11567160" cy="51971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35088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9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</p:sldLayoutIdLst>
  <p:txStyles>
    <p:titleStyle>
      <a:lvl1pPr algn="l" defTabSz="914400" rtl="0" eaLnBrk="1" latinLnBrk="1" hangingPunct="1">
        <a:spcBef>
          <a:spcPct val="0"/>
        </a:spcBef>
        <a:buNone/>
        <a:defRPr sz="2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69875" indent="-269875" algn="l" defTabSz="914400" rtl="0" eaLnBrk="1" latinLnBrk="1" hangingPunct="1">
        <a:lnSpc>
          <a:spcPct val="90000"/>
        </a:lnSpc>
        <a:spcBef>
          <a:spcPct val="30000"/>
        </a:spcBef>
        <a:buFont typeface="Segoe UI" panose="020B0502040204020203" pitchFamily="34" charset="0"/>
        <a:buChar char="●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41338" indent="-271463" algn="l" defTabSz="914400" rtl="0" eaLnBrk="1" latinLnBrk="1" hangingPunct="1">
        <a:lnSpc>
          <a:spcPct val="90000"/>
        </a:lnSpc>
        <a:spcBef>
          <a:spcPct val="30000"/>
        </a:spcBef>
        <a:buFont typeface="Segoe UI" panose="020B0502040204020203" pitchFamily="34" charset="0"/>
        <a:buChar char="−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01688" indent="-260350" algn="l" defTabSz="914400" rtl="0" eaLnBrk="1" latinLnBrk="1" hangingPunct="1">
        <a:lnSpc>
          <a:spcPct val="90000"/>
        </a:lnSpc>
        <a:spcBef>
          <a:spcPct val="300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989013" indent="-187325" algn="l" defTabSz="914400" rtl="0" eaLnBrk="1" latinLnBrk="1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58888" indent="-269875" algn="l" defTabSz="914400" rtl="0" eaLnBrk="1" latinLnBrk="1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emf"/><Relationship Id="rId7" Type="http://schemas.openxmlformats.org/officeDocument/2006/relationships/image" Target="../media/image11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0.emf"/><Relationship Id="rId5" Type="http://schemas.openxmlformats.org/officeDocument/2006/relationships/image" Target="../media/image9.png"/><Relationship Id="rId4" Type="http://schemas.openxmlformats.org/officeDocument/2006/relationships/image" Target="../media/image8.emf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wnloads/WindowsAzure/azure-sdk-downloads/AzCopy.zip" TargetMode="External"/><Relationship Id="rId2" Type="http://schemas.openxmlformats.org/officeDocument/2006/relationships/hyperlink" Target="http://blogs.msdn.com/b/windowsazurestorage/archive/2012/12/03/azcopy-uploading-downloading-files-for-windows-azure-blobs.aspx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sz="4800" dirty="0" smtClean="0"/>
              <a:t>Azure VHD Upload and attach</a:t>
            </a:r>
            <a:endParaRPr lang="ko-KR" altLang="en-US" sz="4800"/>
          </a:p>
        </p:txBody>
      </p:sp>
      <p:sp>
        <p:nvSpPr>
          <p:cNvPr id="5" name="부제목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95921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3975" y="9525"/>
            <a:ext cx="9544050" cy="6838950"/>
          </a:xfrm>
          <a:prstGeom prst="rect">
            <a:avLst/>
          </a:prstGeom>
        </p:spPr>
      </p:pic>
      <p:sp>
        <p:nvSpPr>
          <p:cNvPr id="3" name="설명선 2 2"/>
          <p:cNvSpPr/>
          <p:nvPr/>
        </p:nvSpPr>
        <p:spPr>
          <a:xfrm>
            <a:off x="8537967" y="4262523"/>
            <a:ext cx="3178628" cy="642257"/>
          </a:xfrm>
          <a:prstGeom prst="borderCallout2">
            <a:avLst/>
          </a:prstGeom>
          <a:ln w="19050" cap="flat">
            <a:headEnd type="none"/>
            <a:tailEnd type="triangle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200" dirty="0" smtClean="0"/>
              <a:t>Create new simple volume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150370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500" y="23812"/>
            <a:ext cx="9525000" cy="6810375"/>
          </a:xfrm>
          <a:prstGeom prst="rect">
            <a:avLst/>
          </a:prstGeom>
        </p:spPr>
      </p:pic>
      <p:sp>
        <p:nvSpPr>
          <p:cNvPr id="4" name="설명선 2 2"/>
          <p:cNvSpPr/>
          <p:nvPr/>
        </p:nvSpPr>
        <p:spPr>
          <a:xfrm>
            <a:off x="7353223" y="4079643"/>
            <a:ext cx="3178628" cy="642257"/>
          </a:xfrm>
          <a:prstGeom prst="borderCallout2">
            <a:avLst/>
          </a:prstGeom>
          <a:ln w="19050" cap="flat">
            <a:headEnd type="none"/>
            <a:tailEnd type="triangle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200" dirty="0" smtClean="0"/>
              <a:t>Now you are ready to use new volume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275449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Copy files into VHD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81213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571500"/>
            <a:ext cx="9753600" cy="5715000"/>
          </a:xfrm>
          <a:prstGeom prst="rect">
            <a:avLst/>
          </a:prstGeom>
        </p:spPr>
      </p:pic>
      <p:sp>
        <p:nvSpPr>
          <p:cNvPr id="6" name="설명선 2 2"/>
          <p:cNvSpPr/>
          <p:nvPr/>
        </p:nvSpPr>
        <p:spPr>
          <a:xfrm>
            <a:off x="4228361" y="3666175"/>
            <a:ext cx="3178628" cy="642257"/>
          </a:xfrm>
          <a:prstGeom prst="borderCallout2">
            <a:avLst/>
          </a:prstGeom>
          <a:ln w="19050" cap="flat">
            <a:headEnd type="none"/>
            <a:tailEnd type="triangle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200" dirty="0" smtClean="0"/>
              <a:t>New volume which is VHD on your computer is ready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468257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571500"/>
            <a:ext cx="9753600" cy="5715000"/>
          </a:xfrm>
          <a:prstGeom prst="rect">
            <a:avLst/>
          </a:prstGeom>
        </p:spPr>
      </p:pic>
      <p:sp>
        <p:nvSpPr>
          <p:cNvPr id="6" name="설명선 2 2"/>
          <p:cNvSpPr/>
          <p:nvPr/>
        </p:nvSpPr>
        <p:spPr>
          <a:xfrm>
            <a:off x="8013182" y="2171330"/>
            <a:ext cx="3178628" cy="642257"/>
          </a:xfrm>
          <a:prstGeom prst="borderCallout2">
            <a:avLst/>
          </a:prstGeom>
          <a:ln w="19050" cap="flat">
            <a:headEnd type="none"/>
            <a:tailEnd type="triangle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200" dirty="0" smtClean="0"/>
              <a:t>Copy files 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772181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Detach VHD from local 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110985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500" y="23812"/>
            <a:ext cx="9525000" cy="681037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9854" y="2845933"/>
            <a:ext cx="2190750" cy="2428875"/>
          </a:xfrm>
          <a:prstGeom prst="rect">
            <a:avLst/>
          </a:prstGeom>
        </p:spPr>
      </p:pic>
      <p:sp>
        <p:nvSpPr>
          <p:cNvPr id="4" name="설명선 2 2"/>
          <p:cNvSpPr/>
          <p:nvPr/>
        </p:nvSpPr>
        <p:spPr>
          <a:xfrm>
            <a:off x="8037035" y="3841104"/>
            <a:ext cx="3178628" cy="642257"/>
          </a:xfrm>
          <a:prstGeom prst="borderCallout2">
            <a:avLst/>
          </a:prstGeom>
          <a:ln w="19050" cap="flat">
            <a:headEnd type="none"/>
            <a:tailEnd type="triangle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200" dirty="0" smtClean="0"/>
              <a:t>To upload VHD file, it should be detached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214322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500" y="23812"/>
            <a:ext cx="9525000" cy="6810375"/>
          </a:xfrm>
          <a:prstGeom prst="rect">
            <a:avLst/>
          </a:prstGeom>
        </p:spPr>
      </p:pic>
      <p:sp>
        <p:nvSpPr>
          <p:cNvPr id="3" name="설명선 2 2"/>
          <p:cNvSpPr/>
          <p:nvPr/>
        </p:nvSpPr>
        <p:spPr>
          <a:xfrm>
            <a:off x="5516473" y="4039886"/>
            <a:ext cx="3178628" cy="642257"/>
          </a:xfrm>
          <a:prstGeom prst="borderCallout2">
            <a:avLst/>
          </a:prstGeom>
          <a:ln w="19050" cap="flat">
            <a:headEnd type="none"/>
            <a:tailEnd type="triangle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200" dirty="0" smtClean="0"/>
              <a:t>Detach is completed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392583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0" y="1709738"/>
            <a:ext cx="10515600" cy="2862262"/>
          </a:xfrm>
        </p:spPr>
        <p:txBody>
          <a:bodyPr/>
          <a:lstStyle/>
          <a:p>
            <a:r>
              <a:rPr lang="en-US" altLang="ko-KR" dirty="0"/>
              <a:t>Upload VHD into Azure Blob Storage using AZCOPY</a:t>
            </a:r>
          </a:p>
        </p:txBody>
      </p:sp>
    </p:spTree>
    <p:extLst>
      <p:ext uri="{BB962C8B-B14F-4D97-AF65-F5344CB8AC3E}">
        <p14:creationId xmlns:p14="http://schemas.microsoft.com/office/powerpoint/2010/main" val="2055438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1361" y="3204019"/>
            <a:ext cx="5258430" cy="334555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1361" y="48018"/>
            <a:ext cx="5329277" cy="676196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6785" y="1756220"/>
            <a:ext cx="5258430" cy="3345558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203836" y="5232604"/>
            <a:ext cx="6096000" cy="1277273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r>
              <a:rPr lang="ko-KR" altLang="en-US" sz="1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AZCOPY </a:t>
            </a:r>
            <a:endParaRPr lang="en-US" altLang="ko-KR" sz="11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/>
            <a:r>
              <a:rPr lang="ko-KR" altLang="en-US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</a:t>
            </a:r>
            <a:r>
              <a:rPr lang="ko-KR" altLang="en-US" sz="1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:\myvhds\ </a:t>
            </a:r>
            <a:endParaRPr lang="en-US" altLang="ko-KR" sz="11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/>
            <a:r>
              <a:rPr lang="ko-KR" altLang="en-US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http</a:t>
            </a:r>
            <a:r>
              <a:rPr lang="ko-KR" altLang="en-US" sz="1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://hkstorage.blob.core.windows.net/myvhds </a:t>
            </a:r>
            <a:endParaRPr lang="en-US" altLang="ko-KR" sz="11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/>
            <a:r>
              <a:rPr lang="ko-KR" altLang="en-US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/destKey:</a:t>
            </a:r>
            <a:r>
              <a:rPr lang="en-US" altLang="ko-KR" sz="1100" i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yourblobstoragekey</a:t>
            </a:r>
            <a:r>
              <a:rPr lang="ko-KR" altLang="en-US" sz="1100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en-US" altLang="ko-KR" sz="11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/>
            <a:r>
              <a:rPr lang="ko-KR" altLang="en-US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</a:t>
            </a:r>
            <a:r>
              <a:rPr lang="ko-KR" altLang="en-US" sz="1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 </a:t>
            </a:r>
            <a:endParaRPr lang="en-US" altLang="ko-KR" sz="11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/>
            <a:r>
              <a:rPr lang="ko-KR" altLang="en-US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</a:t>
            </a:r>
            <a:r>
              <a:rPr lang="ko-KR" altLang="en-US" sz="1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 </a:t>
            </a:r>
            <a:endParaRPr lang="en-US" altLang="ko-KR" sz="11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/>
            <a:r>
              <a:rPr lang="ko-KR" altLang="en-US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</a:t>
            </a:r>
            <a:r>
              <a:rPr lang="ko-KR" altLang="en-US" sz="1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blobtype:page</a:t>
            </a:r>
          </a:p>
        </p:txBody>
      </p:sp>
      <p:sp>
        <p:nvSpPr>
          <p:cNvPr id="9" name="설명선 2 2"/>
          <p:cNvSpPr/>
          <p:nvPr/>
        </p:nvSpPr>
        <p:spPr>
          <a:xfrm>
            <a:off x="1771200" y="4501189"/>
            <a:ext cx="3178628" cy="642257"/>
          </a:xfrm>
          <a:prstGeom prst="borderCallout2">
            <a:avLst/>
          </a:prstGeom>
          <a:ln w="19050" cap="flat">
            <a:headEnd type="none"/>
            <a:tailEnd type="triangle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200" dirty="0" smtClean="0"/>
              <a:t>Use Azcopy to upload your VHD</a:t>
            </a:r>
            <a:endParaRPr lang="ko-KR" altLang="en-US" sz="1200" dirty="0"/>
          </a:p>
        </p:txBody>
      </p:sp>
      <p:sp>
        <p:nvSpPr>
          <p:cNvPr id="10" name="설명선 2 2"/>
          <p:cNvSpPr/>
          <p:nvPr/>
        </p:nvSpPr>
        <p:spPr>
          <a:xfrm>
            <a:off x="7408883" y="3174930"/>
            <a:ext cx="3178628" cy="642257"/>
          </a:xfrm>
          <a:prstGeom prst="borderCallout2">
            <a:avLst/>
          </a:prstGeom>
          <a:ln w="19050" cap="flat">
            <a:headEnd type="none"/>
            <a:tailEnd type="triangle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200" dirty="0" smtClean="0"/>
              <a:t>Azcopy provide fast upload so that you can save time</a:t>
            </a:r>
            <a:endParaRPr lang="ko-KR" altLang="en-US" sz="1200" dirty="0"/>
          </a:p>
        </p:txBody>
      </p:sp>
      <p:sp>
        <p:nvSpPr>
          <p:cNvPr id="11" name="설명선 2 2"/>
          <p:cNvSpPr/>
          <p:nvPr/>
        </p:nvSpPr>
        <p:spPr>
          <a:xfrm>
            <a:off x="3360514" y="5696544"/>
            <a:ext cx="3178628" cy="642257"/>
          </a:xfrm>
          <a:prstGeom prst="borderCallout2">
            <a:avLst/>
          </a:prstGeom>
          <a:ln w="19050" cap="flat">
            <a:headEnd type="none"/>
            <a:tailEnd type="triangle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200" dirty="0" smtClean="0"/>
              <a:t>Blobtype should </a:t>
            </a:r>
            <a:r>
              <a:rPr lang="en-US" altLang="ko-KR" sz="1200" dirty="0"/>
              <a:t>be </a:t>
            </a:r>
            <a:r>
              <a:rPr lang="en-US" altLang="ko-KR" sz="1200" dirty="0" smtClean="0"/>
              <a:t>specified</a:t>
            </a:r>
            <a:r>
              <a:rPr lang="en-US" altLang="ko-KR" sz="1200" dirty="0" smtClean="0"/>
              <a:t> 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736694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Azure VHD Upload and attach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Create VHD</a:t>
            </a:r>
          </a:p>
          <a:p>
            <a:r>
              <a:rPr lang="en-US" altLang="ko-KR" dirty="0" smtClean="0"/>
              <a:t>Copy files into VHD</a:t>
            </a:r>
          </a:p>
          <a:p>
            <a:r>
              <a:rPr lang="en-US" altLang="ko-KR" dirty="0" smtClean="0"/>
              <a:t>Detach VHD from local </a:t>
            </a:r>
          </a:p>
          <a:p>
            <a:r>
              <a:rPr lang="en-US" altLang="ko-KR" dirty="0" smtClean="0"/>
              <a:t>Upload VHD into Azure Blob Storage using AZCOPY</a:t>
            </a:r>
          </a:p>
          <a:p>
            <a:r>
              <a:rPr lang="en-US" altLang="ko-KR" dirty="0" smtClean="0"/>
              <a:t>Create Disk from VHD</a:t>
            </a:r>
          </a:p>
          <a:p>
            <a:r>
              <a:rPr lang="en-US" altLang="ko-KR" dirty="0" smtClean="0"/>
              <a:t>Attach Disk to Virtual Machine</a:t>
            </a:r>
          </a:p>
          <a:p>
            <a:r>
              <a:rPr lang="en-US" altLang="ko-KR" dirty="0" smtClean="0"/>
              <a:t>Detach Disk From Virtual Machine</a:t>
            </a:r>
          </a:p>
          <a:p>
            <a:r>
              <a:rPr lang="en-US" altLang="ko-KR" dirty="0" smtClean="0"/>
              <a:t>Delete VHD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79698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1361" y="48018"/>
            <a:ext cx="5329277" cy="676196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6785" y="1756220"/>
            <a:ext cx="5258430" cy="3345558"/>
          </a:xfrm>
          <a:prstGeom prst="rect">
            <a:avLst/>
          </a:prstGeom>
        </p:spPr>
      </p:pic>
      <p:sp>
        <p:nvSpPr>
          <p:cNvPr id="5" name="설명선 2 2"/>
          <p:cNvSpPr/>
          <p:nvPr/>
        </p:nvSpPr>
        <p:spPr>
          <a:xfrm>
            <a:off x="6772779" y="749783"/>
            <a:ext cx="3178628" cy="642257"/>
          </a:xfrm>
          <a:prstGeom prst="borderCallout2">
            <a:avLst/>
          </a:prstGeom>
          <a:ln w="19050" cap="flat">
            <a:headEnd type="none"/>
            <a:tailEnd type="triangle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200" dirty="0" smtClean="0"/>
              <a:t>Upload is completed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947179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232" y="44083"/>
            <a:ext cx="11335537" cy="6769835"/>
          </a:xfrm>
          <a:prstGeom prst="rect">
            <a:avLst/>
          </a:prstGeom>
        </p:spPr>
      </p:pic>
      <p:sp>
        <p:nvSpPr>
          <p:cNvPr id="3" name="설명선 2 2"/>
          <p:cNvSpPr/>
          <p:nvPr/>
        </p:nvSpPr>
        <p:spPr>
          <a:xfrm>
            <a:off x="5468765" y="845198"/>
            <a:ext cx="3178628" cy="642257"/>
          </a:xfrm>
          <a:prstGeom prst="borderCallout2">
            <a:avLst/>
          </a:prstGeom>
          <a:ln w="19050" cap="flat">
            <a:headEnd type="none"/>
            <a:tailEnd type="triangle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200" dirty="0" smtClean="0"/>
              <a:t>Confirm the file is upload correctly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673833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Create Disk from VHD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6152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232" y="44083"/>
            <a:ext cx="11335537" cy="6769835"/>
          </a:xfrm>
          <a:prstGeom prst="rect">
            <a:avLst/>
          </a:prstGeom>
        </p:spPr>
      </p:pic>
      <p:sp>
        <p:nvSpPr>
          <p:cNvPr id="3" name="설명선 2 2"/>
          <p:cNvSpPr/>
          <p:nvPr/>
        </p:nvSpPr>
        <p:spPr>
          <a:xfrm>
            <a:off x="7035172" y="614610"/>
            <a:ext cx="3178628" cy="642257"/>
          </a:xfrm>
          <a:prstGeom prst="borderCallout2">
            <a:avLst/>
          </a:prstGeom>
          <a:ln w="19050" cap="flat">
            <a:headEnd type="none"/>
            <a:tailEnd type="triangle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200" dirty="0" smtClean="0"/>
              <a:t>Before attach the VHD, VHD should be resisted as a Disk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992557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232" y="44083"/>
            <a:ext cx="11335537" cy="6769835"/>
          </a:xfrm>
          <a:prstGeom prst="rect">
            <a:avLst/>
          </a:prstGeom>
        </p:spPr>
      </p:pic>
      <p:sp>
        <p:nvSpPr>
          <p:cNvPr id="3" name="설명선 2 2"/>
          <p:cNvSpPr/>
          <p:nvPr/>
        </p:nvSpPr>
        <p:spPr>
          <a:xfrm>
            <a:off x="7043123" y="670269"/>
            <a:ext cx="3178628" cy="642257"/>
          </a:xfrm>
          <a:prstGeom prst="borderCallout2">
            <a:avLst/>
          </a:prstGeom>
          <a:ln w="19050" cap="flat">
            <a:headEnd type="none"/>
            <a:tailEnd type="triangle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200" dirty="0" smtClean="0"/>
              <a:t>Uploaded VHD is not on the list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638229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232" y="44083"/>
            <a:ext cx="11335537" cy="6769835"/>
          </a:xfrm>
          <a:prstGeom prst="rect">
            <a:avLst/>
          </a:prstGeom>
        </p:spPr>
      </p:pic>
      <p:sp>
        <p:nvSpPr>
          <p:cNvPr id="3" name="설명선 2 2"/>
          <p:cNvSpPr/>
          <p:nvPr/>
        </p:nvSpPr>
        <p:spPr>
          <a:xfrm>
            <a:off x="6995415" y="5592126"/>
            <a:ext cx="3178628" cy="642257"/>
          </a:xfrm>
          <a:prstGeom prst="borderCallout2">
            <a:avLst/>
          </a:prstGeom>
          <a:ln w="19050" cap="flat">
            <a:headEnd type="none"/>
            <a:tailEnd type="triangle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200" dirty="0" smtClean="0"/>
              <a:t>Click CREAT button to create a Disk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523029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232" y="44083"/>
            <a:ext cx="11335537" cy="6769835"/>
          </a:xfrm>
          <a:prstGeom prst="rect">
            <a:avLst/>
          </a:prstGeom>
        </p:spPr>
      </p:pic>
      <p:sp>
        <p:nvSpPr>
          <p:cNvPr id="3" name="설명선 2 2"/>
          <p:cNvSpPr/>
          <p:nvPr/>
        </p:nvSpPr>
        <p:spPr>
          <a:xfrm>
            <a:off x="7639471" y="2236677"/>
            <a:ext cx="3178628" cy="642257"/>
          </a:xfrm>
          <a:prstGeom prst="borderCallout2">
            <a:avLst/>
          </a:prstGeom>
          <a:ln w="19050" cap="flat">
            <a:headEnd type="none"/>
            <a:tailEnd type="triangle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200" dirty="0" smtClean="0"/>
              <a:t>Name will be shown at Disks, can be different with name of VHD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555885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232" y="44083"/>
            <a:ext cx="11335537" cy="6769835"/>
          </a:xfrm>
          <a:prstGeom prst="rect">
            <a:avLst/>
          </a:prstGeom>
        </p:spPr>
      </p:pic>
      <p:sp>
        <p:nvSpPr>
          <p:cNvPr id="3" name="설명선 2 2"/>
          <p:cNvSpPr/>
          <p:nvPr/>
        </p:nvSpPr>
        <p:spPr>
          <a:xfrm>
            <a:off x="7766692" y="2856878"/>
            <a:ext cx="3178628" cy="642257"/>
          </a:xfrm>
          <a:prstGeom prst="borderCallout2">
            <a:avLst/>
          </a:prstGeom>
          <a:ln w="19050" cap="flat">
            <a:headEnd type="none"/>
            <a:tailEnd type="triangle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200" dirty="0" smtClean="0"/>
              <a:t>Find VHD file 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909650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232" y="44083"/>
            <a:ext cx="11335537" cy="6769835"/>
          </a:xfrm>
          <a:prstGeom prst="rect">
            <a:avLst/>
          </a:prstGeom>
        </p:spPr>
      </p:pic>
      <p:sp>
        <p:nvSpPr>
          <p:cNvPr id="3" name="설명선 2 2"/>
          <p:cNvSpPr/>
          <p:nvPr/>
        </p:nvSpPr>
        <p:spPr>
          <a:xfrm>
            <a:off x="8696994" y="1664182"/>
            <a:ext cx="3178628" cy="642257"/>
          </a:xfrm>
          <a:prstGeom prst="borderCallout2">
            <a:avLst/>
          </a:prstGeom>
          <a:ln w="19050" cap="flat">
            <a:headEnd type="none"/>
            <a:tailEnd type="triangle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200" dirty="0" smtClean="0"/>
              <a:t>Select the uploaded file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187849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232" y="44083"/>
            <a:ext cx="11335537" cy="6769835"/>
          </a:xfrm>
          <a:prstGeom prst="rect">
            <a:avLst/>
          </a:prstGeom>
        </p:spPr>
      </p:pic>
      <p:sp>
        <p:nvSpPr>
          <p:cNvPr id="3" name="설명선 2 2"/>
          <p:cNvSpPr/>
          <p:nvPr/>
        </p:nvSpPr>
        <p:spPr>
          <a:xfrm>
            <a:off x="7830303" y="3214687"/>
            <a:ext cx="3178628" cy="642257"/>
          </a:xfrm>
          <a:prstGeom prst="borderCallout2">
            <a:avLst/>
          </a:prstGeom>
          <a:ln w="19050" cap="flat">
            <a:headEnd type="none"/>
            <a:tailEnd type="triangle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200" dirty="0" smtClean="0"/>
              <a:t>VHD has only file you need, leave this checkbox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884476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Process Overview</a:t>
            </a:r>
            <a:endParaRPr lang="ko-KR" altLang="en-US"/>
          </a:p>
        </p:txBody>
      </p:sp>
      <p:sp>
        <p:nvSpPr>
          <p:cNvPr id="4" name="Cloud 3"/>
          <p:cNvSpPr/>
          <p:nvPr/>
        </p:nvSpPr>
        <p:spPr>
          <a:xfrm>
            <a:off x="5644210" y="2790180"/>
            <a:ext cx="5752795" cy="3252401"/>
          </a:xfrm>
          <a:prstGeom prst="cloud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Flowchart: Magnetic Disk 4"/>
          <p:cNvSpPr/>
          <p:nvPr/>
        </p:nvSpPr>
        <p:spPr>
          <a:xfrm>
            <a:off x="1319571" y="3589182"/>
            <a:ext cx="1140643" cy="589712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.VHD</a:t>
            </a:r>
            <a:endParaRPr lang="ko-KR" altLang="en-US"/>
          </a:p>
        </p:txBody>
      </p:sp>
      <p:cxnSp>
        <p:nvCxnSpPr>
          <p:cNvPr id="10" name="Curved Connector 9"/>
          <p:cNvCxnSpPr>
            <a:stCxn id="5" idx="4"/>
            <a:endCxn id="8" idx="2"/>
          </p:cNvCxnSpPr>
          <p:nvPr/>
        </p:nvCxnSpPr>
        <p:spPr>
          <a:xfrm>
            <a:off x="2460214" y="3884038"/>
            <a:ext cx="4153380" cy="915220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558026" y="3587633"/>
            <a:ext cx="990977" cy="2616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1100" i="1" dirty="0" smtClean="0"/>
              <a:t>Upload VHD </a:t>
            </a:r>
            <a:endParaRPr lang="ko-KR" altLang="en-US" sz="1100" i="1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4333" y="3716537"/>
            <a:ext cx="1444713" cy="80866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5755" y="4825596"/>
            <a:ext cx="870774" cy="669581"/>
          </a:xfrm>
          <a:prstGeom prst="rect">
            <a:avLst/>
          </a:prstGeom>
        </p:spPr>
      </p:pic>
      <p:sp>
        <p:nvSpPr>
          <p:cNvPr id="8" name="Flowchart: Magnetic Disk 7"/>
          <p:cNvSpPr/>
          <p:nvPr/>
        </p:nvSpPr>
        <p:spPr>
          <a:xfrm>
            <a:off x="6613594" y="4531207"/>
            <a:ext cx="1140643" cy="536102"/>
          </a:xfrm>
          <a:prstGeom prst="flowChartMagneticDisk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accent1"/>
                </a:solidFill>
              </a:rPr>
              <a:t>.VHD</a:t>
            </a:r>
            <a:endParaRPr lang="ko-KR" altLang="en-US" b="1">
              <a:solidFill>
                <a:schemeClr val="accent1"/>
              </a:solidFill>
            </a:endParaRPr>
          </a:p>
        </p:txBody>
      </p:sp>
      <p:grpSp>
        <p:nvGrpSpPr>
          <p:cNvPr id="46" name="Group 45"/>
          <p:cNvGrpSpPr/>
          <p:nvPr/>
        </p:nvGrpSpPr>
        <p:grpSpPr>
          <a:xfrm>
            <a:off x="7754237" y="1777153"/>
            <a:ext cx="1160895" cy="1644120"/>
            <a:chOff x="7931916" y="1777153"/>
            <a:chExt cx="1160895" cy="164412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931916" y="1777153"/>
              <a:ext cx="1047467" cy="1473852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7931916" y="3159663"/>
              <a:ext cx="116089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smtClean="0"/>
                <a:t>Virtual Machine</a:t>
              </a:r>
              <a:endParaRPr lang="ko-KR" altLang="en-US" sz="1100"/>
            </a:p>
          </p:txBody>
        </p:sp>
      </p:grpSp>
      <p:pic>
        <p:nvPicPr>
          <p:cNvPr id="20" name="그림 1"/>
          <p:cNvPicPr>
            <a:picLocks noChangeAspect="1"/>
          </p:cNvPicPr>
          <p:nvPr/>
        </p:nvPicPr>
        <p:blipFill rotWithShape="1">
          <a:blip r:embed="rId5"/>
          <a:srcRect l="29605" t="52252" r="13346" b="17883"/>
          <a:stretch/>
        </p:blipFill>
        <p:spPr>
          <a:xfrm>
            <a:off x="8664270" y="2670233"/>
            <a:ext cx="832612" cy="520632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2382737" y="1348117"/>
            <a:ext cx="1388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u="sng" dirty="0" smtClean="0"/>
              <a:t>On-premise</a:t>
            </a:r>
            <a:endParaRPr lang="ko-KR" altLang="en-US" u="sng"/>
          </a:p>
        </p:txBody>
      </p:sp>
      <p:sp>
        <p:nvSpPr>
          <p:cNvPr id="24" name="TextBox 23"/>
          <p:cNvSpPr txBox="1"/>
          <p:nvPr/>
        </p:nvSpPr>
        <p:spPr>
          <a:xfrm>
            <a:off x="7620269" y="1348117"/>
            <a:ext cx="1765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u="sng" dirty="0" smtClean="0"/>
              <a:t>Windows Azure</a:t>
            </a:r>
            <a:endParaRPr lang="ko-KR" altLang="en-US" u="sng"/>
          </a:p>
        </p:txBody>
      </p:sp>
      <p:grpSp>
        <p:nvGrpSpPr>
          <p:cNvPr id="29" name="Group 28"/>
          <p:cNvGrpSpPr/>
          <p:nvPr/>
        </p:nvGrpSpPr>
        <p:grpSpPr>
          <a:xfrm>
            <a:off x="1227456" y="2515763"/>
            <a:ext cx="1370479" cy="959426"/>
            <a:chOff x="1446006" y="4072594"/>
            <a:chExt cx="1132627" cy="720831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446006" y="4224092"/>
              <a:ext cx="302250" cy="569333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748256" y="4072594"/>
              <a:ext cx="830377" cy="697158"/>
            </a:xfrm>
            <a:prstGeom prst="rect">
              <a:avLst/>
            </a:prstGeom>
          </p:spPr>
        </p:pic>
      </p:grpSp>
      <p:cxnSp>
        <p:nvCxnSpPr>
          <p:cNvPr id="35" name="Curved Connector 34"/>
          <p:cNvCxnSpPr>
            <a:stCxn id="8" idx="1"/>
            <a:endCxn id="32" idx="1"/>
          </p:cNvCxnSpPr>
          <p:nvPr/>
        </p:nvCxnSpPr>
        <p:spPr>
          <a:xfrm rot="5400000" flipH="1" flipV="1">
            <a:off x="7180863" y="3775022"/>
            <a:ext cx="759239" cy="753133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Group 47"/>
          <p:cNvGrpSpPr/>
          <p:nvPr/>
        </p:nvGrpSpPr>
        <p:grpSpPr>
          <a:xfrm>
            <a:off x="7937049" y="3357188"/>
            <a:ext cx="2096497" cy="829559"/>
            <a:chOff x="8132797" y="3357188"/>
            <a:chExt cx="2096497" cy="829559"/>
          </a:xfrm>
        </p:grpSpPr>
        <p:pic>
          <p:nvPicPr>
            <p:cNvPr id="32" name="Picture 31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2560" b="15537"/>
            <a:stretch/>
          </p:blipFill>
          <p:spPr>
            <a:xfrm>
              <a:off x="8132797" y="3357188"/>
              <a:ext cx="1340079" cy="829559"/>
            </a:xfrm>
            <a:prstGeom prst="rect">
              <a:avLst/>
            </a:prstGeom>
          </p:spPr>
        </p:pic>
        <p:sp>
          <p:nvSpPr>
            <p:cNvPr id="38" name="TextBox 37"/>
            <p:cNvSpPr txBox="1"/>
            <p:nvPr/>
          </p:nvSpPr>
          <p:spPr>
            <a:xfrm>
              <a:off x="9347321" y="3640618"/>
              <a:ext cx="88197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i="1" dirty="0" smtClean="0"/>
                <a:t>Attach Disk</a:t>
              </a:r>
              <a:endParaRPr lang="ko-KR" altLang="en-US" sz="1100" i="1"/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7603018" y="4178894"/>
            <a:ext cx="88517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i="1" dirty="0" smtClean="0"/>
              <a:t>Create Disk</a:t>
            </a:r>
            <a:endParaRPr lang="ko-KR" altLang="en-US" sz="1100" i="1"/>
          </a:p>
        </p:txBody>
      </p:sp>
      <p:sp>
        <p:nvSpPr>
          <p:cNvPr id="40" name="TextBox 39"/>
          <p:cNvSpPr txBox="1"/>
          <p:nvPr/>
        </p:nvSpPr>
        <p:spPr>
          <a:xfrm>
            <a:off x="7055256" y="5399956"/>
            <a:ext cx="19399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i="1" dirty="0" smtClean="0"/>
              <a:t>Windows Azure Blob Storage</a:t>
            </a:r>
            <a:endParaRPr lang="ko-KR" altLang="en-US" sz="1100" i="1"/>
          </a:p>
        </p:txBody>
      </p:sp>
      <p:sp>
        <p:nvSpPr>
          <p:cNvPr id="54" name="Oval 53"/>
          <p:cNvSpPr/>
          <p:nvPr/>
        </p:nvSpPr>
        <p:spPr>
          <a:xfrm>
            <a:off x="2291552" y="3569461"/>
            <a:ext cx="297954" cy="297954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/>
              <a:t>1</a:t>
            </a:r>
            <a:endParaRPr lang="ko-KR" altLang="en-US" sz="1000" b="1"/>
          </a:p>
        </p:txBody>
      </p:sp>
      <p:sp>
        <p:nvSpPr>
          <p:cNvPr id="55" name="Oval 54"/>
          <p:cNvSpPr/>
          <p:nvPr/>
        </p:nvSpPr>
        <p:spPr>
          <a:xfrm>
            <a:off x="7366587" y="4155760"/>
            <a:ext cx="297954" cy="297954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/>
              <a:t>2</a:t>
            </a:r>
            <a:endParaRPr lang="ko-KR" altLang="en-US" sz="1000" b="1"/>
          </a:p>
        </p:txBody>
      </p:sp>
      <p:sp>
        <p:nvSpPr>
          <p:cNvPr id="56" name="Oval 55"/>
          <p:cNvSpPr/>
          <p:nvPr/>
        </p:nvSpPr>
        <p:spPr>
          <a:xfrm>
            <a:off x="8915132" y="3623128"/>
            <a:ext cx="297954" cy="297954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3</a:t>
            </a:r>
            <a:endParaRPr lang="ko-KR" altLang="en-US" sz="1000" b="1"/>
          </a:p>
        </p:txBody>
      </p:sp>
    </p:spTree>
    <p:extLst>
      <p:ext uri="{BB962C8B-B14F-4D97-AF65-F5344CB8AC3E}">
        <p14:creationId xmlns:p14="http://schemas.microsoft.com/office/powerpoint/2010/main" val="4012129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232" y="44083"/>
            <a:ext cx="11335537" cy="6769835"/>
          </a:xfrm>
          <a:prstGeom prst="rect">
            <a:avLst/>
          </a:prstGeom>
        </p:spPr>
      </p:pic>
      <p:sp>
        <p:nvSpPr>
          <p:cNvPr id="3" name="설명선 2 2"/>
          <p:cNvSpPr/>
          <p:nvPr/>
        </p:nvSpPr>
        <p:spPr>
          <a:xfrm>
            <a:off x="8498212" y="3858743"/>
            <a:ext cx="3178628" cy="642257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48403"/>
              <a:gd name="adj6" fmla="val -26655"/>
            </a:avLst>
          </a:prstGeom>
          <a:ln w="19050" cap="flat">
            <a:headEnd type="none"/>
            <a:tailEnd type="triangle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200" dirty="0" smtClean="0"/>
              <a:t>By clicking the button, creating a Disk  job will start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208001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232" y="44083"/>
            <a:ext cx="11335537" cy="6769835"/>
          </a:xfrm>
          <a:prstGeom prst="rect">
            <a:avLst/>
          </a:prstGeom>
        </p:spPr>
      </p:pic>
      <p:sp>
        <p:nvSpPr>
          <p:cNvPr id="3" name="설명선 2 2"/>
          <p:cNvSpPr/>
          <p:nvPr/>
        </p:nvSpPr>
        <p:spPr>
          <a:xfrm>
            <a:off x="5285884" y="1719841"/>
            <a:ext cx="3178628" cy="642257"/>
          </a:xfrm>
          <a:prstGeom prst="borderCallout2">
            <a:avLst/>
          </a:prstGeom>
          <a:ln w="19050" cap="flat">
            <a:headEnd type="none"/>
            <a:tailEnd type="triangle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200" dirty="0" smtClean="0"/>
              <a:t>Name can be seen as a Disk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856888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232" y="44083"/>
            <a:ext cx="11335537" cy="6769835"/>
          </a:xfrm>
          <a:prstGeom prst="rect">
            <a:avLst/>
          </a:prstGeom>
        </p:spPr>
      </p:pic>
      <p:sp>
        <p:nvSpPr>
          <p:cNvPr id="3" name="설명선 2 2"/>
          <p:cNvSpPr/>
          <p:nvPr/>
        </p:nvSpPr>
        <p:spPr>
          <a:xfrm>
            <a:off x="3854115" y="5321783"/>
            <a:ext cx="3178628" cy="642257"/>
          </a:xfrm>
          <a:prstGeom prst="borderCallout2">
            <a:avLst/>
          </a:prstGeom>
          <a:ln w="19050" cap="flat">
            <a:headEnd type="none"/>
            <a:tailEnd type="triangle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200" dirty="0" smtClean="0"/>
              <a:t>Now the VHD is ready to be used as a Disk for a VM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626528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Attach Disk </a:t>
            </a:r>
            <a:r>
              <a:rPr lang="en-US" altLang="ko-KR" dirty="0"/>
              <a:t>From Virtual </a:t>
            </a:r>
            <a:r>
              <a:rPr lang="en-US" altLang="ko-KR" dirty="0" smtClean="0"/>
              <a:t>Machine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90986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232" y="44083"/>
            <a:ext cx="11335537" cy="6769835"/>
          </a:xfrm>
          <a:prstGeom prst="rect">
            <a:avLst/>
          </a:prstGeom>
        </p:spPr>
      </p:pic>
      <p:sp>
        <p:nvSpPr>
          <p:cNvPr id="3" name="설명선 2 2"/>
          <p:cNvSpPr/>
          <p:nvPr/>
        </p:nvSpPr>
        <p:spPr>
          <a:xfrm>
            <a:off x="6096000" y="638464"/>
            <a:ext cx="3178628" cy="642257"/>
          </a:xfrm>
          <a:prstGeom prst="borderCallout2">
            <a:avLst/>
          </a:prstGeom>
          <a:ln w="19050" cap="flat">
            <a:headEnd type="none"/>
            <a:tailEnd type="triangle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200" dirty="0" smtClean="0"/>
              <a:t>To attach a Disk, go to Virtual Machines section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545975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232" y="44083"/>
            <a:ext cx="11335537" cy="6769835"/>
          </a:xfrm>
          <a:prstGeom prst="rect">
            <a:avLst/>
          </a:prstGeom>
        </p:spPr>
      </p:pic>
      <p:sp>
        <p:nvSpPr>
          <p:cNvPr id="3" name="설명선 2 2"/>
          <p:cNvSpPr/>
          <p:nvPr/>
        </p:nvSpPr>
        <p:spPr>
          <a:xfrm>
            <a:off x="7663325" y="5282026"/>
            <a:ext cx="3178628" cy="642257"/>
          </a:xfrm>
          <a:prstGeom prst="borderCallout2">
            <a:avLst/>
          </a:prstGeom>
          <a:ln w="19050" cap="flat">
            <a:headEnd type="none"/>
            <a:tailEnd type="triangle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200" dirty="0" smtClean="0"/>
              <a:t>Click “ATTACH” and then click “ATTACH DISK”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591847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232" y="44083"/>
            <a:ext cx="11335537" cy="6769835"/>
          </a:xfrm>
          <a:prstGeom prst="rect">
            <a:avLst/>
          </a:prstGeom>
        </p:spPr>
      </p:pic>
      <p:sp>
        <p:nvSpPr>
          <p:cNvPr id="4" name="설명선 2 2"/>
          <p:cNvSpPr/>
          <p:nvPr/>
        </p:nvSpPr>
        <p:spPr>
          <a:xfrm>
            <a:off x="7663325" y="5282026"/>
            <a:ext cx="3178628" cy="642257"/>
          </a:xfrm>
          <a:prstGeom prst="borderCallout2">
            <a:avLst/>
          </a:prstGeom>
          <a:ln w="19050" cap="flat">
            <a:headEnd type="none"/>
            <a:tailEnd type="triangle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200" dirty="0" smtClean="0"/>
              <a:t>Click “ATTACH” and then click “ATTACH DISK”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929919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232" y="44083"/>
            <a:ext cx="11335537" cy="6769835"/>
          </a:xfrm>
          <a:prstGeom prst="rect">
            <a:avLst/>
          </a:prstGeom>
        </p:spPr>
      </p:pic>
      <p:sp>
        <p:nvSpPr>
          <p:cNvPr id="3" name="설명선 2 2"/>
          <p:cNvSpPr/>
          <p:nvPr/>
        </p:nvSpPr>
        <p:spPr>
          <a:xfrm>
            <a:off x="6987464" y="2196920"/>
            <a:ext cx="3178628" cy="642257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57069"/>
              <a:gd name="adj6" fmla="val -52671"/>
            </a:avLst>
          </a:prstGeom>
          <a:ln w="19050" cap="flat">
            <a:headEnd type="none"/>
            <a:tailEnd type="triangle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200" dirty="0" smtClean="0"/>
              <a:t>Confirm name of virtual machine</a:t>
            </a:r>
            <a:endParaRPr lang="ko-KR" altLang="en-US" sz="1200" dirty="0"/>
          </a:p>
        </p:txBody>
      </p:sp>
      <p:sp>
        <p:nvSpPr>
          <p:cNvPr id="4" name="설명선 2 2"/>
          <p:cNvSpPr/>
          <p:nvPr/>
        </p:nvSpPr>
        <p:spPr>
          <a:xfrm>
            <a:off x="6987464" y="3206735"/>
            <a:ext cx="3178628" cy="642257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91454"/>
              <a:gd name="adj6" fmla="val -24154"/>
            </a:avLst>
          </a:prstGeom>
          <a:ln w="19050" cap="flat">
            <a:headEnd type="none"/>
            <a:tailEnd type="triangle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200" dirty="0" smtClean="0"/>
              <a:t>Select Disk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699636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232" y="44083"/>
            <a:ext cx="11335537" cy="6769835"/>
          </a:xfrm>
          <a:prstGeom prst="rect">
            <a:avLst/>
          </a:prstGeom>
        </p:spPr>
      </p:pic>
      <p:sp>
        <p:nvSpPr>
          <p:cNvPr id="3" name="설명선 2 2"/>
          <p:cNvSpPr/>
          <p:nvPr/>
        </p:nvSpPr>
        <p:spPr>
          <a:xfrm>
            <a:off x="3814894" y="5313831"/>
            <a:ext cx="3178628" cy="642257"/>
          </a:xfrm>
          <a:prstGeom prst="borderCallout2">
            <a:avLst/>
          </a:prstGeom>
          <a:ln w="19050" cap="flat">
            <a:headEnd type="none"/>
            <a:tailEnd type="triangle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200" dirty="0" smtClean="0"/>
              <a:t>A job automatically start to add new Disk to the virtual machine you selected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218784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232" y="44083"/>
            <a:ext cx="11335537" cy="6769835"/>
          </a:xfrm>
          <a:prstGeom prst="rect">
            <a:avLst/>
          </a:prstGeom>
        </p:spPr>
      </p:pic>
      <p:sp>
        <p:nvSpPr>
          <p:cNvPr id="3" name="설명선 2 2"/>
          <p:cNvSpPr/>
          <p:nvPr/>
        </p:nvSpPr>
        <p:spPr>
          <a:xfrm>
            <a:off x="4578219" y="5282026"/>
            <a:ext cx="3178628" cy="642257"/>
          </a:xfrm>
          <a:prstGeom prst="borderCallout2">
            <a:avLst/>
          </a:prstGeom>
          <a:ln w="19050" cap="flat">
            <a:headEnd type="none"/>
            <a:tailEnd type="triangle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200" dirty="0" smtClean="0"/>
              <a:t>The job is done, Ready to use new disk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070769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Before Start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For example AZCopy</a:t>
            </a:r>
          </a:p>
          <a:p>
            <a:pPr lvl="1"/>
            <a:r>
              <a:rPr lang="en-US" altLang="ko-KR" dirty="0" smtClean="0"/>
              <a:t>For detail, </a:t>
            </a:r>
            <a:r>
              <a:rPr lang="en-US" altLang="ko-KR" dirty="0">
                <a:hlinkClick r:id="rId2"/>
              </a:rPr>
              <a:t>link</a:t>
            </a:r>
            <a:endParaRPr lang="en-US" altLang="ko-KR" dirty="0"/>
          </a:p>
          <a:p>
            <a:pPr lvl="1"/>
            <a:endParaRPr lang="en-US" altLang="ko-KR" dirty="0" smtClean="0"/>
          </a:p>
          <a:p>
            <a:r>
              <a:rPr lang="en-US" altLang="ko-KR" dirty="0" smtClean="0"/>
              <a:t>Install </a:t>
            </a:r>
            <a:r>
              <a:rPr lang="en-US" altLang="ko-KR" dirty="0" smtClean="0"/>
              <a:t>AZCopy from </a:t>
            </a:r>
            <a:r>
              <a:rPr lang="en-US" altLang="ko-KR" dirty="0" smtClean="0">
                <a:hlinkClick r:id="rId3"/>
              </a:rPr>
              <a:t>Github</a:t>
            </a:r>
            <a:r>
              <a:rPr lang="en-US" altLang="ko-KR" dirty="0" smtClean="0"/>
              <a:t> </a:t>
            </a:r>
          </a:p>
          <a:p>
            <a:pPr lvl="1"/>
            <a:r>
              <a:rPr lang="en-US" altLang="ko-KR" dirty="0" smtClean="0"/>
              <a:t>It will help you upload VHD from on-premise to Azure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How to run AZCopy</a:t>
            </a:r>
          </a:p>
          <a:p>
            <a:pPr lvl="1"/>
            <a:r>
              <a:rPr lang="en-US" altLang="ko-KR" i="1" dirty="0" smtClean="0"/>
              <a:t>AzCopy.exe </a:t>
            </a:r>
            <a:r>
              <a:rPr lang="en-US" altLang="ko-KR" i="1" dirty="0"/>
              <a:t>&lt;Source&gt; &lt;Destination&gt; [filepattern [filepattern…]] [Options]</a:t>
            </a:r>
            <a:r>
              <a:rPr lang="en-US" altLang="ko-KR" dirty="0"/>
              <a:t> 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Find good file upload tool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8126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232" y="44083"/>
            <a:ext cx="11335537" cy="6769835"/>
          </a:xfrm>
          <a:prstGeom prst="rect">
            <a:avLst/>
          </a:prstGeom>
        </p:spPr>
      </p:pic>
      <p:sp>
        <p:nvSpPr>
          <p:cNvPr id="3" name="설명선 2 2"/>
          <p:cNvSpPr/>
          <p:nvPr/>
        </p:nvSpPr>
        <p:spPr>
          <a:xfrm>
            <a:off x="7233955" y="1783452"/>
            <a:ext cx="3178628" cy="642257"/>
          </a:xfrm>
          <a:prstGeom prst="borderCallout2">
            <a:avLst/>
          </a:prstGeom>
          <a:ln w="19050" cap="flat">
            <a:headEnd type="none"/>
            <a:tailEnd type="triangle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200" dirty="0" smtClean="0"/>
              <a:t>Once disk is attached to virtual machine, disk shows where it attached to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63168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Check Files</a:t>
            </a:r>
            <a:endParaRPr lang="en-US" altLang="ko-KR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0506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232" y="44083"/>
            <a:ext cx="11335537" cy="6769835"/>
          </a:xfrm>
          <a:prstGeom prst="rect">
            <a:avLst/>
          </a:prstGeom>
        </p:spPr>
      </p:pic>
      <p:sp>
        <p:nvSpPr>
          <p:cNvPr id="3" name="설명선 2 2"/>
          <p:cNvSpPr/>
          <p:nvPr/>
        </p:nvSpPr>
        <p:spPr>
          <a:xfrm>
            <a:off x="5659596" y="5703445"/>
            <a:ext cx="3178628" cy="642257"/>
          </a:xfrm>
          <a:prstGeom prst="borderCallout2">
            <a:avLst/>
          </a:prstGeom>
          <a:ln w="19050" cap="flat">
            <a:headEnd type="none"/>
            <a:tailEnd type="triangle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200" dirty="0" smtClean="0"/>
              <a:t>To check and copy file from VHD to virtual machine, connect to virtual machine using remote desktop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738473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232" y="44083"/>
            <a:ext cx="11335537" cy="6769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06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232" y="44083"/>
            <a:ext cx="11335537" cy="6769835"/>
          </a:xfrm>
          <a:prstGeom prst="rect">
            <a:avLst/>
          </a:prstGeom>
        </p:spPr>
      </p:pic>
      <p:sp>
        <p:nvSpPr>
          <p:cNvPr id="3" name="설명선 2 2"/>
          <p:cNvSpPr/>
          <p:nvPr/>
        </p:nvSpPr>
        <p:spPr>
          <a:xfrm flipH="1">
            <a:off x="3355493" y="5806813"/>
            <a:ext cx="3178628" cy="642257"/>
          </a:xfrm>
          <a:prstGeom prst="borderCallout2">
            <a:avLst/>
          </a:prstGeom>
          <a:ln w="19050" cap="flat">
            <a:headEnd type="none"/>
            <a:tailEnd type="triangle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200" dirty="0" smtClean="0"/>
              <a:t>By clicking Open, remote desktop starts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704755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232" y="44083"/>
            <a:ext cx="11335537" cy="676983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4729" y="2256087"/>
            <a:ext cx="4022541" cy="2345826"/>
          </a:xfrm>
          <a:prstGeom prst="rect">
            <a:avLst/>
          </a:prstGeom>
        </p:spPr>
      </p:pic>
      <p:sp>
        <p:nvSpPr>
          <p:cNvPr id="4" name="설명선 2 2"/>
          <p:cNvSpPr/>
          <p:nvPr/>
        </p:nvSpPr>
        <p:spPr>
          <a:xfrm>
            <a:off x="8474358" y="3532739"/>
            <a:ext cx="3178628" cy="642257"/>
          </a:xfrm>
          <a:prstGeom prst="borderCallout2">
            <a:avLst/>
          </a:prstGeom>
          <a:ln w="19050" cap="flat">
            <a:headEnd type="none"/>
            <a:tailEnd type="triangle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200" dirty="0" smtClean="0"/>
              <a:t>Click Connect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841959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232" y="44083"/>
            <a:ext cx="11335537" cy="676983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5262" y="1000125"/>
            <a:ext cx="4181475" cy="4857750"/>
          </a:xfrm>
          <a:prstGeom prst="rect">
            <a:avLst/>
          </a:prstGeom>
        </p:spPr>
      </p:pic>
      <p:sp>
        <p:nvSpPr>
          <p:cNvPr id="4" name="설명선 2 2"/>
          <p:cNvSpPr/>
          <p:nvPr/>
        </p:nvSpPr>
        <p:spPr>
          <a:xfrm>
            <a:off x="7663325" y="1791403"/>
            <a:ext cx="3178628" cy="642257"/>
          </a:xfrm>
          <a:prstGeom prst="borderCallout2">
            <a:avLst/>
          </a:prstGeom>
          <a:ln w="19050" cap="flat">
            <a:headEnd type="none"/>
            <a:tailEnd type="triangle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200" dirty="0" smtClean="0"/>
              <a:t>Type your password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201243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31" y="44083"/>
            <a:ext cx="5667768" cy="676983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b="51608"/>
          <a:stretch/>
        </p:blipFill>
        <p:spPr>
          <a:xfrm>
            <a:off x="5272375" y="3102970"/>
            <a:ext cx="5667768" cy="3276060"/>
          </a:xfrm>
          <a:prstGeom prst="rect">
            <a:avLst/>
          </a:prstGeom>
        </p:spPr>
      </p:pic>
      <p:sp>
        <p:nvSpPr>
          <p:cNvPr id="5" name="설명선 2 2"/>
          <p:cNvSpPr/>
          <p:nvPr/>
        </p:nvSpPr>
        <p:spPr>
          <a:xfrm>
            <a:off x="4053433" y="702074"/>
            <a:ext cx="3178628" cy="642257"/>
          </a:xfrm>
          <a:prstGeom prst="borderCallout2">
            <a:avLst/>
          </a:prstGeom>
          <a:ln w="19050" cap="flat">
            <a:headEnd type="none"/>
            <a:tailEnd type="triangle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200" dirty="0" smtClean="0"/>
              <a:t>New volume can be found on the virtual machine</a:t>
            </a:r>
            <a:endParaRPr lang="ko-KR" altLang="en-US" sz="1200" dirty="0"/>
          </a:p>
        </p:txBody>
      </p:sp>
      <p:sp>
        <p:nvSpPr>
          <p:cNvPr id="6" name="설명선 2 2"/>
          <p:cNvSpPr/>
          <p:nvPr/>
        </p:nvSpPr>
        <p:spPr>
          <a:xfrm>
            <a:off x="8402796" y="4009817"/>
            <a:ext cx="3178628" cy="642257"/>
          </a:xfrm>
          <a:prstGeom prst="borderCallout2">
            <a:avLst/>
          </a:prstGeom>
          <a:ln w="19050" cap="flat">
            <a:headEnd type="none"/>
            <a:tailEnd type="triangle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200" dirty="0" smtClean="0"/>
              <a:t>Volume is ready to </a:t>
            </a:r>
            <a:r>
              <a:rPr lang="en-US" altLang="ko-KR" sz="1200" dirty="0" smtClean="0"/>
              <a:t>use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936543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4232" y="44083"/>
            <a:ext cx="5667768" cy="676983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4083"/>
            <a:ext cx="5667768" cy="676983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88414" y="2366453"/>
            <a:ext cx="2697915" cy="369263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4083"/>
            <a:ext cx="5667768" cy="6769835"/>
          </a:xfrm>
          <a:prstGeom prst="rect">
            <a:avLst/>
          </a:prstGeom>
        </p:spPr>
      </p:pic>
      <p:sp>
        <p:nvSpPr>
          <p:cNvPr id="7" name="설명선 2 2"/>
          <p:cNvSpPr/>
          <p:nvPr/>
        </p:nvSpPr>
        <p:spPr>
          <a:xfrm>
            <a:off x="3838747" y="1724196"/>
            <a:ext cx="3178628" cy="642257"/>
          </a:xfrm>
          <a:prstGeom prst="borderCallout2">
            <a:avLst/>
          </a:prstGeom>
          <a:ln w="19050" cap="flat">
            <a:headEnd type="none"/>
            <a:tailEnd type="triangle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200" dirty="0" smtClean="0"/>
              <a:t>Copied files on VHD</a:t>
            </a:r>
            <a:endParaRPr lang="ko-KR" altLang="en-US" sz="1200" dirty="0"/>
          </a:p>
        </p:txBody>
      </p:sp>
      <p:sp>
        <p:nvSpPr>
          <p:cNvPr id="8" name="설명선 2 2"/>
          <p:cNvSpPr/>
          <p:nvPr/>
        </p:nvSpPr>
        <p:spPr>
          <a:xfrm flipH="1">
            <a:off x="5292727" y="2158590"/>
            <a:ext cx="3178628" cy="642257"/>
          </a:xfrm>
          <a:prstGeom prst="borderCallout2">
            <a:avLst/>
          </a:prstGeom>
          <a:ln w="19050" cap="flat">
            <a:headEnd type="none"/>
            <a:tailEnd type="triangle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200" dirty="0" smtClean="0"/>
              <a:t>Original files on on-premise 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375686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Detach Disk From Virtual </a:t>
            </a:r>
            <a:r>
              <a:rPr lang="en-US" altLang="ko-KR" dirty="0" smtClean="0"/>
              <a:t>Machine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21592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Create VHD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12813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232" y="44083"/>
            <a:ext cx="11335537" cy="6769835"/>
          </a:xfrm>
          <a:prstGeom prst="rect">
            <a:avLst/>
          </a:prstGeom>
        </p:spPr>
      </p:pic>
      <p:sp>
        <p:nvSpPr>
          <p:cNvPr id="3" name="설명선 2 2"/>
          <p:cNvSpPr/>
          <p:nvPr/>
        </p:nvSpPr>
        <p:spPr>
          <a:xfrm>
            <a:off x="6096000" y="646415"/>
            <a:ext cx="3178628" cy="642257"/>
          </a:xfrm>
          <a:prstGeom prst="borderCallout2">
            <a:avLst/>
          </a:prstGeom>
          <a:ln w="19050" cap="flat">
            <a:headEnd type="none"/>
            <a:tailEnd type="triangle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200" dirty="0" smtClean="0"/>
              <a:t>To detach Disk, go to virtual machines menu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831518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232" y="44083"/>
            <a:ext cx="11335537" cy="6769835"/>
          </a:xfrm>
          <a:prstGeom prst="rect">
            <a:avLst/>
          </a:prstGeom>
        </p:spPr>
      </p:pic>
      <p:sp>
        <p:nvSpPr>
          <p:cNvPr id="3" name="설명선 2 2"/>
          <p:cNvSpPr/>
          <p:nvPr/>
        </p:nvSpPr>
        <p:spPr>
          <a:xfrm>
            <a:off x="8204013" y="5679591"/>
            <a:ext cx="3178628" cy="642257"/>
          </a:xfrm>
          <a:prstGeom prst="borderCallout2">
            <a:avLst/>
          </a:prstGeom>
          <a:ln w="19050" cap="flat">
            <a:headEnd type="none"/>
            <a:tailEnd type="triangle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200" dirty="0" smtClean="0"/>
              <a:t>“DETACH DISK” help you detach a disk from selected virtual machines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819313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232" y="44083"/>
            <a:ext cx="11335537" cy="6769835"/>
          </a:xfrm>
          <a:prstGeom prst="rect">
            <a:avLst/>
          </a:prstGeom>
        </p:spPr>
      </p:pic>
      <p:sp>
        <p:nvSpPr>
          <p:cNvPr id="3" name="설명선 2 2"/>
          <p:cNvSpPr/>
          <p:nvPr/>
        </p:nvSpPr>
        <p:spPr>
          <a:xfrm>
            <a:off x="7289613" y="3429000"/>
            <a:ext cx="3178628" cy="642257"/>
          </a:xfrm>
          <a:prstGeom prst="borderCallout2">
            <a:avLst/>
          </a:prstGeom>
          <a:ln w="19050" cap="flat">
            <a:headEnd type="none"/>
            <a:tailEnd type="triangle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200" dirty="0" smtClean="0"/>
              <a:t>Confirm disk that you want to detach</a:t>
            </a:r>
            <a:endParaRPr lang="ko-KR" altLang="en-US" sz="1200" dirty="0"/>
          </a:p>
        </p:txBody>
      </p:sp>
      <p:sp>
        <p:nvSpPr>
          <p:cNvPr id="4" name="설명선 2 2"/>
          <p:cNvSpPr/>
          <p:nvPr/>
        </p:nvSpPr>
        <p:spPr>
          <a:xfrm>
            <a:off x="7289613" y="2748974"/>
            <a:ext cx="3178628" cy="642257"/>
          </a:xfrm>
          <a:prstGeom prst="borderCallout2">
            <a:avLst/>
          </a:prstGeom>
          <a:ln w="19050" cap="flat">
            <a:headEnd type="none"/>
            <a:tailEnd type="triangle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200" dirty="0" smtClean="0"/>
              <a:t>Confirm virtual machine name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49989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232" y="44083"/>
            <a:ext cx="11335537" cy="6769835"/>
          </a:xfrm>
          <a:prstGeom prst="rect">
            <a:avLst/>
          </a:prstGeom>
        </p:spPr>
      </p:pic>
      <p:sp>
        <p:nvSpPr>
          <p:cNvPr id="3" name="설명선 2 2"/>
          <p:cNvSpPr/>
          <p:nvPr/>
        </p:nvSpPr>
        <p:spPr>
          <a:xfrm>
            <a:off x="4291972" y="5226367"/>
            <a:ext cx="3178628" cy="642257"/>
          </a:xfrm>
          <a:prstGeom prst="borderCallout2">
            <a:avLst/>
          </a:prstGeom>
          <a:ln w="19050" cap="flat">
            <a:headEnd type="none"/>
            <a:tailEnd type="triangle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200" dirty="0" smtClean="0"/>
              <a:t>A new job will start to detach Disk from your selected virtual machines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339293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083"/>
            <a:ext cx="5667768" cy="676983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4232" y="44083"/>
            <a:ext cx="5667768" cy="6769835"/>
          </a:xfrm>
          <a:prstGeom prst="rect">
            <a:avLst/>
          </a:prstGeom>
        </p:spPr>
      </p:pic>
      <p:sp>
        <p:nvSpPr>
          <p:cNvPr id="4" name="설명선 2 2"/>
          <p:cNvSpPr/>
          <p:nvPr/>
        </p:nvSpPr>
        <p:spPr>
          <a:xfrm>
            <a:off x="4506686" y="3755376"/>
            <a:ext cx="3178628" cy="642257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209066"/>
              <a:gd name="adj6" fmla="val -40663"/>
            </a:avLst>
          </a:prstGeom>
          <a:ln w="19050" cap="flat">
            <a:headEnd type="none"/>
            <a:tailEnd type="triangle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200" dirty="0" smtClean="0"/>
              <a:t>A disk was attached</a:t>
            </a:r>
            <a:endParaRPr lang="ko-KR" altLang="en-US" sz="1200" dirty="0"/>
          </a:p>
        </p:txBody>
      </p:sp>
      <p:sp>
        <p:nvSpPr>
          <p:cNvPr id="5" name="설명선 2 2"/>
          <p:cNvSpPr/>
          <p:nvPr/>
        </p:nvSpPr>
        <p:spPr>
          <a:xfrm flipH="1">
            <a:off x="4506686" y="4542555"/>
            <a:ext cx="3178628" cy="642257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64217"/>
              <a:gd name="adj6" fmla="val -41664"/>
            </a:avLst>
          </a:prstGeom>
          <a:ln w="19050" cap="flat">
            <a:headEnd type="none"/>
            <a:tailEnd type="triangle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200" dirty="0" smtClean="0"/>
              <a:t>A disk is detached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216060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232" y="44083"/>
            <a:ext cx="11335537" cy="6769835"/>
          </a:xfrm>
          <a:prstGeom prst="rect">
            <a:avLst/>
          </a:prstGeom>
        </p:spPr>
      </p:pic>
      <p:sp>
        <p:nvSpPr>
          <p:cNvPr id="3" name="설명선 2 2"/>
          <p:cNvSpPr/>
          <p:nvPr/>
        </p:nvSpPr>
        <p:spPr>
          <a:xfrm>
            <a:off x="3791040" y="5266123"/>
            <a:ext cx="3178628" cy="642257"/>
          </a:xfrm>
          <a:prstGeom prst="borderCallout2">
            <a:avLst/>
          </a:prstGeom>
          <a:ln w="19050" cap="flat">
            <a:headEnd type="none"/>
            <a:tailEnd type="triangle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200" dirty="0" smtClean="0"/>
              <a:t>Successfully done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47459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232" y="44083"/>
            <a:ext cx="11335537" cy="6769835"/>
          </a:xfrm>
          <a:prstGeom prst="rect">
            <a:avLst/>
          </a:prstGeom>
        </p:spPr>
      </p:pic>
      <p:sp>
        <p:nvSpPr>
          <p:cNvPr id="3" name="설명선 2 2"/>
          <p:cNvSpPr/>
          <p:nvPr/>
        </p:nvSpPr>
        <p:spPr>
          <a:xfrm>
            <a:off x="7090831" y="1783452"/>
            <a:ext cx="3178628" cy="642257"/>
          </a:xfrm>
          <a:prstGeom prst="borderCallout2">
            <a:avLst/>
          </a:prstGeom>
          <a:ln w="19050" cap="flat">
            <a:headEnd type="none"/>
            <a:tailEnd type="triangle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200" dirty="0" smtClean="0"/>
              <a:t>No more name at “ATTACHED TO” list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581654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232" y="44083"/>
            <a:ext cx="11335537" cy="6769835"/>
          </a:xfrm>
          <a:prstGeom prst="rect">
            <a:avLst/>
          </a:prstGeom>
        </p:spPr>
      </p:pic>
      <p:sp>
        <p:nvSpPr>
          <p:cNvPr id="3" name="설명선 2 2"/>
          <p:cNvSpPr/>
          <p:nvPr/>
        </p:nvSpPr>
        <p:spPr>
          <a:xfrm>
            <a:off x="7933669" y="5218415"/>
            <a:ext cx="3178628" cy="642257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55831"/>
              <a:gd name="adj6" fmla="val -53921"/>
            </a:avLst>
          </a:prstGeom>
          <a:ln w="19050" cap="flat">
            <a:headEnd type="none"/>
            <a:tailEnd type="triangle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200" dirty="0" smtClean="0"/>
              <a:t>By clicking this options, selected Disk will be removed but VHD file will remained 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654984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232" y="44083"/>
            <a:ext cx="11335537" cy="6769835"/>
          </a:xfrm>
          <a:prstGeom prst="rect">
            <a:avLst/>
          </a:prstGeom>
        </p:spPr>
      </p:pic>
      <p:sp>
        <p:nvSpPr>
          <p:cNvPr id="3" name="설명선 2 2"/>
          <p:cNvSpPr/>
          <p:nvPr/>
        </p:nvSpPr>
        <p:spPr>
          <a:xfrm>
            <a:off x="8378942" y="4804948"/>
            <a:ext cx="3178628" cy="642257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80591"/>
              <a:gd name="adj6" fmla="val -23653"/>
            </a:avLst>
          </a:prstGeom>
          <a:ln w="19050" cap="flat">
            <a:headEnd type="none"/>
            <a:tailEnd type="triangle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200" dirty="0" smtClean="0"/>
              <a:t>Confirm name of file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486254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232" y="44083"/>
            <a:ext cx="11335537" cy="6769835"/>
          </a:xfrm>
          <a:prstGeom prst="rect">
            <a:avLst/>
          </a:prstGeom>
        </p:spPr>
      </p:pic>
      <p:sp>
        <p:nvSpPr>
          <p:cNvPr id="3" name="설명선 2 2"/>
          <p:cNvSpPr/>
          <p:nvPr/>
        </p:nvSpPr>
        <p:spPr>
          <a:xfrm>
            <a:off x="4093189" y="5258171"/>
            <a:ext cx="3178628" cy="642257"/>
          </a:xfrm>
          <a:prstGeom prst="borderCallout2">
            <a:avLst/>
          </a:prstGeom>
          <a:ln w="19050" cap="flat">
            <a:headEnd type="none"/>
            <a:tailEnd type="triangle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200" dirty="0" smtClean="0"/>
              <a:t>Selected disk will be removed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940710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287"/>
            <a:ext cx="9544050" cy="6829425"/>
          </a:xfrm>
          <a:prstGeom prst="rect">
            <a:avLst/>
          </a:prstGeom>
        </p:spPr>
      </p:pic>
      <p:sp>
        <p:nvSpPr>
          <p:cNvPr id="3" name="설명선 2 2"/>
          <p:cNvSpPr/>
          <p:nvPr/>
        </p:nvSpPr>
        <p:spPr>
          <a:xfrm>
            <a:off x="3528646" y="2282648"/>
            <a:ext cx="3178628" cy="642257"/>
          </a:xfrm>
          <a:prstGeom prst="borderCallout2">
            <a:avLst/>
          </a:prstGeom>
          <a:ln w="19050" cap="flat">
            <a:headEnd type="none"/>
            <a:tailEnd type="triangle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200" dirty="0"/>
              <a:t>Create a  empty VHD at your local </a:t>
            </a:r>
            <a:r>
              <a:rPr lang="en-US" altLang="ko-KR" sz="1200" dirty="0" smtClean="0"/>
              <a:t>machine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496489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232" y="44083"/>
            <a:ext cx="11335537" cy="6769835"/>
          </a:xfrm>
          <a:prstGeom prst="rect">
            <a:avLst/>
          </a:prstGeom>
        </p:spPr>
      </p:pic>
      <p:sp>
        <p:nvSpPr>
          <p:cNvPr id="3" name="설명선 2 2"/>
          <p:cNvSpPr/>
          <p:nvPr/>
        </p:nvSpPr>
        <p:spPr>
          <a:xfrm>
            <a:off x="4379437" y="5305880"/>
            <a:ext cx="3178628" cy="642257"/>
          </a:xfrm>
          <a:prstGeom prst="borderCallout2">
            <a:avLst/>
          </a:prstGeom>
          <a:ln w="19050" cap="flat">
            <a:headEnd type="none"/>
            <a:tailEnd type="triangle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200" dirty="0" smtClean="0"/>
              <a:t>Job is done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346429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232" y="44083"/>
            <a:ext cx="11335537" cy="6769835"/>
          </a:xfrm>
          <a:prstGeom prst="rect">
            <a:avLst/>
          </a:prstGeom>
        </p:spPr>
      </p:pic>
      <p:sp>
        <p:nvSpPr>
          <p:cNvPr id="3" name="설명선 2 2"/>
          <p:cNvSpPr/>
          <p:nvPr/>
        </p:nvSpPr>
        <p:spPr>
          <a:xfrm>
            <a:off x="5524424" y="988321"/>
            <a:ext cx="3178628" cy="642257"/>
          </a:xfrm>
          <a:prstGeom prst="borderCallout2">
            <a:avLst/>
          </a:prstGeom>
          <a:ln w="19050" cap="flat">
            <a:headEnd type="none"/>
            <a:tailEnd type="triangle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200" dirty="0" smtClean="0"/>
              <a:t>The VHD file is still remained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070981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232" y="44083"/>
            <a:ext cx="11335537" cy="6769835"/>
          </a:xfrm>
          <a:prstGeom prst="rect">
            <a:avLst/>
          </a:prstGeom>
        </p:spPr>
      </p:pic>
      <p:sp>
        <p:nvSpPr>
          <p:cNvPr id="3" name="설명선 2 2"/>
          <p:cNvSpPr/>
          <p:nvPr/>
        </p:nvSpPr>
        <p:spPr>
          <a:xfrm>
            <a:off x="8204014" y="5615981"/>
            <a:ext cx="3178628" cy="642257"/>
          </a:xfrm>
          <a:prstGeom prst="borderCallout2">
            <a:avLst/>
          </a:prstGeom>
          <a:ln w="19050" cap="flat">
            <a:headEnd type="none"/>
            <a:tailEnd type="triangle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200" dirty="0" smtClean="0"/>
              <a:t>Selected file can be deleted by clicking “DELETE BLOBS”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114807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232" y="44083"/>
            <a:ext cx="11335537" cy="6769835"/>
          </a:xfrm>
          <a:prstGeom prst="rect">
            <a:avLst/>
          </a:prstGeom>
        </p:spPr>
      </p:pic>
      <p:sp>
        <p:nvSpPr>
          <p:cNvPr id="3" name="설명선 2 2"/>
          <p:cNvSpPr/>
          <p:nvPr/>
        </p:nvSpPr>
        <p:spPr>
          <a:xfrm>
            <a:off x="4713391" y="5234318"/>
            <a:ext cx="3178628" cy="642257"/>
          </a:xfrm>
          <a:prstGeom prst="borderCallout2">
            <a:avLst/>
          </a:prstGeom>
          <a:ln w="19050" cap="flat">
            <a:headEnd type="none"/>
            <a:tailEnd type="triangle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200" dirty="0" smtClean="0"/>
              <a:t>Confirm name of the file to delete VHD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68922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308624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287"/>
            <a:ext cx="9544050" cy="682942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9575" y="1162050"/>
            <a:ext cx="3752850" cy="4533900"/>
          </a:xfrm>
          <a:prstGeom prst="rect">
            <a:avLst/>
          </a:prstGeom>
        </p:spPr>
      </p:pic>
      <p:sp>
        <p:nvSpPr>
          <p:cNvPr id="5" name="설명선 2 2"/>
          <p:cNvSpPr/>
          <p:nvPr/>
        </p:nvSpPr>
        <p:spPr>
          <a:xfrm>
            <a:off x="7329370" y="3507149"/>
            <a:ext cx="3178628" cy="642257"/>
          </a:xfrm>
          <a:prstGeom prst="borderCallout2">
            <a:avLst/>
          </a:prstGeom>
          <a:ln w="19050" cap="flat">
            <a:headEnd type="none"/>
            <a:tailEnd type="triangle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200" dirty="0" smtClean="0"/>
              <a:t>Fixed Size must be </a:t>
            </a:r>
            <a:r>
              <a:rPr lang="en-US" altLang="ko-KR" sz="1200" dirty="0" smtClean="0"/>
              <a:t>chosen</a:t>
            </a:r>
            <a:endParaRPr lang="ko-KR" altLang="en-US" sz="1200" dirty="0"/>
          </a:p>
        </p:txBody>
      </p:sp>
      <p:sp>
        <p:nvSpPr>
          <p:cNvPr id="6" name="설명선 2 2"/>
          <p:cNvSpPr/>
          <p:nvPr/>
        </p:nvSpPr>
        <p:spPr>
          <a:xfrm>
            <a:off x="8251721" y="1639476"/>
            <a:ext cx="3178628" cy="642257"/>
          </a:xfrm>
          <a:prstGeom prst="borderCallout2">
            <a:avLst/>
          </a:prstGeom>
          <a:ln w="19050" cap="flat">
            <a:headEnd type="none"/>
            <a:tailEnd type="triangle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200" dirty="0" smtClean="0"/>
              <a:t>Should be smaller than 1TB</a:t>
            </a:r>
            <a:endParaRPr lang="ko-KR" altLang="en-US" sz="1200" dirty="0"/>
          </a:p>
        </p:txBody>
      </p:sp>
      <p:sp>
        <p:nvSpPr>
          <p:cNvPr id="7" name="설명선 2 2"/>
          <p:cNvSpPr/>
          <p:nvPr/>
        </p:nvSpPr>
        <p:spPr>
          <a:xfrm flipH="1">
            <a:off x="602567" y="1960604"/>
            <a:ext cx="3178628" cy="642257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32308"/>
              <a:gd name="adj6" fmla="val -25654"/>
            </a:avLst>
          </a:prstGeom>
          <a:ln w="19050" cap="flat">
            <a:headEnd type="none"/>
            <a:tailEnd type="triangle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200" dirty="0" smtClean="0"/>
              <a:t>Choose VHD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97266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500" y="23812"/>
            <a:ext cx="9525000" cy="6810375"/>
          </a:xfrm>
          <a:prstGeom prst="rect">
            <a:avLst/>
          </a:prstGeom>
        </p:spPr>
      </p:pic>
      <p:sp>
        <p:nvSpPr>
          <p:cNvPr id="3" name="설명선 2 2"/>
          <p:cNvSpPr/>
          <p:nvPr/>
        </p:nvSpPr>
        <p:spPr>
          <a:xfrm>
            <a:off x="7448639" y="4151205"/>
            <a:ext cx="3178628" cy="642257"/>
          </a:xfrm>
          <a:prstGeom prst="borderCallout2">
            <a:avLst/>
          </a:prstGeom>
          <a:ln w="19050" cap="flat">
            <a:headEnd type="none"/>
            <a:tailEnd type="triangle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200" dirty="0" smtClean="0"/>
              <a:t>New volume is added automatically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579164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500" y="28575"/>
            <a:ext cx="9525000" cy="680085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9562" y="1928812"/>
            <a:ext cx="3952875" cy="3000375"/>
          </a:xfrm>
          <a:prstGeom prst="rect">
            <a:avLst/>
          </a:prstGeom>
        </p:spPr>
      </p:pic>
      <p:sp>
        <p:nvSpPr>
          <p:cNvPr id="5" name="설명선 2 2"/>
          <p:cNvSpPr/>
          <p:nvPr/>
        </p:nvSpPr>
        <p:spPr>
          <a:xfrm>
            <a:off x="8005231" y="1286555"/>
            <a:ext cx="3178628" cy="642257"/>
          </a:xfrm>
          <a:prstGeom prst="borderCallout2">
            <a:avLst/>
          </a:prstGeom>
          <a:ln w="19050" cap="flat">
            <a:headEnd type="none"/>
            <a:tailEnd type="triangle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200" dirty="0" smtClean="0"/>
              <a:t>Initialize Disk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983913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Azure templat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SQL PT">
      <a:majorFont>
        <a:latin typeface="Segoe WP Light"/>
        <a:ea typeface="맑은 고딕"/>
        <a:cs typeface=""/>
      </a:majorFont>
      <a:minorFont>
        <a:latin typeface="Segoe UI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Azure template</Template>
  <TotalTime>480</TotalTime>
  <Words>593</Words>
  <Application>Microsoft Office PowerPoint</Application>
  <PresentationFormat>와이드스크린</PresentationFormat>
  <Paragraphs>107</Paragraphs>
  <Slides>64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64</vt:i4>
      </vt:variant>
    </vt:vector>
  </HeadingPairs>
  <TitlesOfParts>
    <vt:vector size="71" baseType="lpstr">
      <vt:lpstr>Segoe WP Light</vt:lpstr>
      <vt:lpstr>맑은 고딕</vt:lpstr>
      <vt:lpstr>Arial</vt:lpstr>
      <vt:lpstr>Segoe UI</vt:lpstr>
      <vt:lpstr>Segoe UI Light</vt:lpstr>
      <vt:lpstr>Wingdings</vt:lpstr>
      <vt:lpstr>Azure template</vt:lpstr>
      <vt:lpstr>Azure VHD Upload and attach</vt:lpstr>
      <vt:lpstr>Azure VHD Upload and attach</vt:lpstr>
      <vt:lpstr>Process Overview</vt:lpstr>
      <vt:lpstr>Before Start</vt:lpstr>
      <vt:lpstr>Create VHD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Copy files into VHD</vt:lpstr>
      <vt:lpstr>PowerPoint 프레젠테이션</vt:lpstr>
      <vt:lpstr>PowerPoint 프레젠테이션</vt:lpstr>
      <vt:lpstr>Detach VHD from local </vt:lpstr>
      <vt:lpstr>PowerPoint 프레젠테이션</vt:lpstr>
      <vt:lpstr>PowerPoint 프레젠테이션</vt:lpstr>
      <vt:lpstr>Upload VHD into Azure Blob Storage using AZCOPY</vt:lpstr>
      <vt:lpstr>PowerPoint 프레젠테이션</vt:lpstr>
      <vt:lpstr>PowerPoint 프레젠테이션</vt:lpstr>
      <vt:lpstr>PowerPoint 프레젠테이션</vt:lpstr>
      <vt:lpstr>Create Disk from VHD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Attach Disk From Virtual Machine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Check Files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Detach Disk From Virtual Machine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Azure VHD Uploader</dc:title>
  <dc:creator>Hyun Suk Shin</dc:creator>
  <cp:lastModifiedBy>Hyun Suk Shin</cp:lastModifiedBy>
  <cp:revision>34</cp:revision>
  <dcterms:created xsi:type="dcterms:W3CDTF">2013-03-25T08:46:45Z</dcterms:created>
  <dcterms:modified xsi:type="dcterms:W3CDTF">2013-05-06T09:07:03Z</dcterms:modified>
</cp:coreProperties>
</file>